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6" d="100"/>
          <a:sy n="66" d="100"/>
        </p:scale>
        <p:origin x="145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70D90E-FF77-4DB5-94FA-09A33BCBCB7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fr-FR"/>
        </a:p>
      </dgm:t>
    </dgm:pt>
    <dgm:pt modelId="{51928DFE-47AB-456B-929B-5CC1246F5B3D}">
      <dgm:prSet phldrT="[Text]" custT="1"/>
      <dgm:spPr>
        <a:solidFill>
          <a:srgbClr val="00B0F0"/>
        </a:solidFill>
      </dgm:spPr>
      <dgm:t>
        <a:bodyPr/>
        <a:lstStyle/>
        <a:p>
          <a:pPr algn="l"/>
          <a:r>
            <a:rPr lang="fr-FR" sz="2400" dirty="0" err="1">
              <a:solidFill>
                <a:schemeClr val="tx1"/>
              </a:solidFill>
              <a:latin typeface="Abadi" panose="020B0604020104020204" pitchFamily="34" charset="0"/>
            </a:rPr>
            <a:t>Request</a:t>
          </a:r>
          <a:r>
            <a:rPr lang="fr-FR" sz="2400" dirty="0">
              <a:solidFill>
                <a:schemeClr val="tx1"/>
              </a:solidFill>
              <a:latin typeface="Abadi" panose="020B0604020104020204" pitchFamily="34" charset="0"/>
            </a:rPr>
            <a:t> API parse the SpaceX launch data</a:t>
          </a:r>
        </a:p>
      </dgm:t>
    </dgm:pt>
    <dgm:pt modelId="{F56DB84E-ABD0-4B5A-B30F-071C98A671F7}" type="parTrans" cxnId="{45A10A70-474A-475A-966F-057167DD1E3B}">
      <dgm:prSet/>
      <dgm:spPr/>
      <dgm:t>
        <a:bodyPr/>
        <a:lstStyle/>
        <a:p>
          <a:endParaRPr lang="fr-FR"/>
        </a:p>
      </dgm:t>
    </dgm:pt>
    <dgm:pt modelId="{514402C1-15E0-4B3B-80A8-72422E5F9DC5}" type="sibTrans" cxnId="{45A10A70-474A-475A-966F-057167DD1E3B}">
      <dgm:prSet/>
      <dgm:spPr>
        <a:solidFill>
          <a:srgbClr val="002060">
            <a:alpha val="90000"/>
          </a:srgbClr>
        </a:solidFill>
      </dgm:spPr>
      <dgm:t>
        <a:bodyPr/>
        <a:lstStyle/>
        <a:p>
          <a:endParaRPr lang="fr-FR"/>
        </a:p>
      </dgm:t>
    </dgm:pt>
    <dgm:pt modelId="{5176EA89-3EE1-442C-B3AF-16BC2ED75A90}">
      <dgm:prSet phldrT="[Text]" custT="1"/>
      <dgm:spPr>
        <a:solidFill>
          <a:srgbClr val="00B0F0"/>
        </a:solidFill>
      </dgm:spPr>
      <dgm:t>
        <a:bodyPr/>
        <a:lstStyle/>
        <a:p>
          <a:r>
            <a:rPr lang="fr-FR" sz="2400" dirty="0" err="1">
              <a:solidFill>
                <a:schemeClr val="tx1"/>
              </a:solidFill>
            </a:rPr>
            <a:t>Filter</a:t>
          </a:r>
          <a:r>
            <a:rPr lang="fr-FR" sz="2400" dirty="0">
              <a:solidFill>
                <a:schemeClr val="tx1"/>
              </a:solidFill>
            </a:rPr>
            <a:t> data to </a:t>
          </a:r>
          <a:r>
            <a:rPr lang="fr-FR" sz="2400" dirty="0" err="1">
              <a:solidFill>
                <a:schemeClr val="tx1"/>
              </a:solidFill>
            </a:rPr>
            <a:t>only</a:t>
          </a:r>
          <a:r>
            <a:rPr lang="fr-FR" sz="2400" dirty="0">
              <a:solidFill>
                <a:schemeClr val="tx1"/>
              </a:solidFill>
            </a:rPr>
            <a:t> </a:t>
          </a:r>
          <a:r>
            <a:rPr lang="fr-FR" sz="2400" dirty="0" err="1">
              <a:solidFill>
                <a:schemeClr val="tx1"/>
              </a:solidFill>
            </a:rPr>
            <a:t>include</a:t>
          </a:r>
          <a:r>
            <a:rPr lang="fr-FR" sz="2400" dirty="0">
              <a:solidFill>
                <a:schemeClr val="tx1"/>
              </a:solidFill>
            </a:rPr>
            <a:t> Falcon 9 </a:t>
          </a:r>
          <a:r>
            <a:rPr lang="fr-FR" sz="2400" dirty="0" err="1">
              <a:solidFill>
                <a:schemeClr val="tx1"/>
              </a:solidFill>
            </a:rPr>
            <a:t>launches</a:t>
          </a:r>
          <a:endParaRPr lang="fr-FR" sz="2400" dirty="0">
            <a:solidFill>
              <a:schemeClr val="tx1"/>
            </a:solidFill>
          </a:endParaRPr>
        </a:p>
      </dgm:t>
    </dgm:pt>
    <dgm:pt modelId="{0133E056-5190-4254-9152-B141FCE7DA87}" type="parTrans" cxnId="{6D7C05B4-15BD-4D65-AEB7-499CFB8C0729}">
      <dgm:prSet/>
      <dgm:spPr/>
      <dgm:t>
        <a:bodyPr/>
        <a:lstStyle/>
        <a:p>
          <a:endParaRPr lang="fr-FR"/>
        </a:p>
      </dgm:t>
    </dgm:pt>
    <dgm:pt modelId="{31F50372-1352-4CC5-B340-1323910507B6}" type="sibTrans" cxnId="{6D7C05B4-15BD-4D65-AEB7-499CFB8C0729}">
      <dgm:prSet/>
      <dgm:spPr>
        <a:solidFill>
          <a:srgbClr val="002060">
            <a:alpha val="90000"/>
          </a:srgbClr>
        </a:solidFill>
      </dgm:spPr>
      <dgm:t>
        <a:bodyPr/>
        <a:lstStyle/>
        <a:p>
          <a:endParaRPr lang="fr-FR"/>
        </a:p>
      </dgm:t>
    </dgm:pt>
    <dgm:pt modelId="{3B0E7FC3-A02D-4842-91D0-9F1CAA4C3458}">
      <dgm:prSet phldrT="[Text]" custT="1"/>
      <dgm:spPr>
        <a:solidFill>
          <a:srgbClr val="00B0F0"/>
        </a:solidFill>
      </dgm:spPr>
      <dgm:t>
        <a:bodyPr/>
        <a:lstStyle/>
        <a:p>
          <a:r>
            <a:rPr lang="fr-FR" sz="2400" dirty="0">
              <a:solidFill>
                <a:schemeClr val="tx1"/>
              </a:solidFill>
            </a:rPr>
            <a:t>Deal </a:t>
          </a:r>
          <a:r>
            <a:rPr lang="fr-FR" sz="2400" dirty="0" err="1">
              <a:solidFill>
                <a:schemeClr val="tx1"/>
              </a:solidFill>
            </a:rPr>
            <a:t>with</a:t>
          </a:r>
          <a:r>
            <a:rPr lang="fr-FR" sz="2400" dirty="0">
              <a:solidFill>
                <a:schemeClr val="tx1"/>
              </a:solidFill>
            </a:rPr>
            <a:t> </a:t>
          </a:r>
          <a:r>
            <a:rPr lang="fr-FR" sz="2400" dirty="0" err="1">
              <a:solidFill>
                <a:schemeClr val="tx1"/>
              </a:solidFill>
            </a:rPr>
            <a:t>Missing</a:t>
          </a:r>
          <a:r>
            <a:rPr lang="fr-FR" sz="2400" dirty="0">
              <a:solidFill>
                <a:schemeClr val="tx1"/>
              </a:solidFill>
            </a:rPr>
            <a:t> Values</a:t>
          </a:r>
        </a:p>
      </dgm:t>
    </dgm:pt>
    <dgm:pt modelId="{10F84CDE-B8D1-473A-8302-EF9FF99649E1}" type="parTrans" cxnId="{0D800907-2AE7-40AF-B9B8-4E99F39D8034}">
      <dgm:prSet/>
      <dgm:spPr/>
      <dgm:t>
        <a:bodyPr/>
        <a:lstStyle/>
        <a:p>
          <a:endParaRPr lang="fr-FR"/>
        </a:p>
      </dgm:t>
    </dgm:pt>
    <dgm:pt modelId="{0D500C99-0CCC-4DEA-AA28-6DC09FC8A03B}" type="sibTrans" cxnId="{0D800907-2AE7-40AF-B9B8-4E99F39D8034}">
      <dgm:prSet/>
      <dgm:spPr/>
      <dgm:t>
        <a:bodyPr/>
        <a:lstStyle/>
        <a:p>
          <a:endParaRPr lang="fr-FR"/>
        </a:p>
      </dgm:t>
    </dgm:pt>
    <dgm:pt modelId="{DE481CD6-9B16-4145-A506-BB967D00224B}" type="pres">
      <dgm:prSet presAssocID="{A270D90E-FF77-4DB5-94FA-09A33BCBCB79}" presName="outerComposite" presStyleCnt="0">
        <dgm:presLayoutVars>
          <dgm:chMax val="5"/>
          <dgm:dir/>
          <dgm:resizeHandles val="exact"/>
        </dgm:presLayoutVars>
      </dgm:prSet>
      <dgm:spPr/>
    </dgm:pt>
    <dgm:pt modelId="{1B4C1223-50D2-4C73-AC18-4B45F2BC9986}" type="pres">
      <dgm:prSet presAssocID="{A270D90E-FF77-4DB5-94FA-09A33BCBCB79}" presName="dummyMaxCanvas" presStyleCnt="0">
        <dgm:presLayoutVars/>
      </dgm:prSet>
      <dgm:spPr/>
    </dgm:pt>
    <dgm:pt modelId="{67DE68F7-D404-42BB-A835-F540FE6CF0DE}" type="pres">
      <dgm:prSet presAssocID="{A270D90E-FF77-4DB5-94FA-09A33BCBCB79}" presName="ThreeNodes_1" presStyleLbl="node1" presStyleIdx="0" presStyleCnt="3" custLinFactNeighborX="144">
        <dgm:presLayoutVars>
          <dgm:bulletEnabled val="1"/>
        </dgm:presLayoutVars>
      </dgm:prSet>
      <dgm:spPr/>
    </dgm:pt>
    <dgm:pt modelId="{21D4DA2B-3E4D-43B5-9664-D8D838D47183}" type="pres">
      <dgm:prSet presAssocID="{A270D90E-FF77-4DB5-94FA-09A33BCBCB79}" presName="ThreeNodes_2" presStyleLbl="node1" presStyleIdx="1" presStyleCnt="3">
        <dgm:presLayoutVars>
          <dgm:bulletEnabled val="1"/>
        </dgm:presLayoutVars>
      </dgm:prSet>
      <dgm:spPr/>
    </dgm:pt>
    <dgm:pt modelId="{84A7C5C7-3709-41D9-BA0F-B6450985188A}" type="pres">
      <dgm:prSet presAssocID="{A270D90E-FF77-4DB5-94FA-09A33BCBCB79}" presName="ThreeNodes_3" presStyleLbl="node1" presStyleIdx="2" presStyleCnt="3">
        <dgm:presLayoutVars>
          <dgm:bulletEnabled val="1"/>
        </dgm:presLayoutVars>
      </dgm:prSet>
      <dgm:spPr/>
    </dgm:pt>
    <dgm:pt modelId="{D26B3B41-1F24-404E-850F-AECBE0BB91F8}" type="pres">
      <dgm:prSet presAssocID="{A270D90E-FF77-4DB5-94FA-09A33BCBCB79}" presName="ThreeConn_1-2" presStyleLbl="fgAccFollowNode1" presStyleIdx="0" presStyleCnt="2">
        <dgm:presLayoutVars>
          <dgm:bulletEnabled val="1"/>
        </dgm:presLayoutVars>
      </dgm:prSet>
      <dgm:spPr/>
    </dgm:pt>
    <dgm:pt modelId="{20C81227-F5CA-4541-AB0D-826D8BA9393E}" type="pres">
      <dgm:prSet presAssocID="{A270D90E-FF77-4DB5-94FA-09A33BCBCB79}" presName="ThreeConn_2-3" presStyleLbl="fgAccFollowNode1" presStyleIdx="1" presStyleCnt="2">
        <dgm:presLayoutVars>
          <dgm:bulletEnabled val="1"/>
        </dgm:presLayoutVars>
      </dgm:prSet>
      <dgm:spPr/>
    </dgm:pt>
    <dgm:pt modelId="{D2E02B50-2D40-4C35-8CC8-171C69B37B5A}" type="pres">
      <dgm:prSet presAssocID="{A270D90E-FF77-4DB5-94FA-09A33BCBCB79}" presName="ThreeNodes_1_text" presStyleLbl="node1" presStyleIdx="2" presStyleCnt="3">
        <dgm:presLayoutVars>
          <dgm:bulletEnabled val="1"/>
        </dgm:presLayoutVars>
      </dgm:prSet>
      <dgm:spPr/>
    </dgm:pt>
    <dgm:pt modelId="{C922987A-AF3B-4205-8F2B-DA24D0335451}" type="pres">
      <dgm:prSet presAssocID="{A270D90E-FF77-4DB5-94FA-09A33BCBCB79}" presName="ThreeNodes_2_text" presStyleLbl="node1" presStyleIdx="2" presStyleCnt="3">
        <dgm:presLayoutVars>
          <dgm:bulletEnabled val="1"/>
        </dgm:presLayoutVars>
      </dgm:prSet>
      <dgm:spPr/>
    </dgm:pt>
    <dgm:pt modelId="{A7D4DDA0-A178-431B-98B1-AB215B4FC9C4}" type="pres">
      <dgm:prSet presAssocID="{A270D90E-FF77-4DB5-94FA-09A33BCBCB79}" presName="ThreeNodes_3_text" presStyleLbl="node1" presStyleIdx="2" presStyleCnt="3">
        <dgm:presLayoutVars>
          <dgm:bulletEnabled val="1"/>
        </dgm:presLayoutVars>
      </dgm:prSet>
      <dgm:spPr/>
    </dgm:pt>
  </dgm:ptLst>
  <dgm:cxnLst>
    <dgm:cxn modelId="{0D800907-2AE7-40AF-B9B8-4E99F39D8034}" srcId="{A270D90E-FF77-4DB5-94FA-09A33BCBCB79}" destId="{3B0E7FC3-A02D-4842-91D0-9F1CAA4C3458}" srcOrd="2" destOrd="0" parTransId="{10F84CDE-B8D1-473A-8302-EF9FF99649E1}" sibTransId="{0D500C99-0CCC-4DEA-AA28-6DC09FC8A03B}"/>
    <dgm:cxn modelId="{3EDE9D65-99D3-43A0-A411-AB89BCA1D972}" type="presOf" srcId="{A270D90E-FF77-4DB5-94FA-09A33BCBCB79}" destId="{DE481CD6-9B16-4145-A506-BB967D00224B}" srcOrd="0" destOrd="0" presId="urn:microsoft.com/office/officeart/2005/8/layout/vProcess5"/>
    <dgm:cxn modelId="{F2A7DD68-4DF8-4D88-8823-3AE2677CD67B}" type="presOf" srcId="{5176EA89-3EE1-442C-B3AF-16BC2ED75A90}" destId="{21D4DA2B-3E4D-43B5-9664-D8D838D47183}" srcOrd="0" destOrd="0" presId="urn:microsoft.com/office/officeart/2005/8/layout/vProcess5"/>
    <dgm:cxn modelId="{499E234F-9710-4F7C-8286-6B8ADFA39300}" type="presOf" srcId="{51928DFE-47AB-456B-929B-5CC1246F5B3D}" destId="{67DE68F7-D404-42BB-A835-F540FE6CF0DE}" srcOrd="0" destOrd="0" presId="urn:microsoft.com/office/officeart/2005/8/layout/vProcess5"/>
    <dgm:cxn modelId="{45A10A70-474A-475A-966F-057167DD1E3B}" srcId="{A270D90E-FF77-4DB5-94FA-09A33BCBCB79}" destId="{51928DFE-47AB-456B-929B-5CC1246F5B3D}" srcOrd="0" destOrd="0" parTransId="{F56DB84E-ABD0-4B5A-B30F-071C98A671F7}" sibTransId="{514402C1-15E0-4B3B-80A8-72422E5F9DC5}"/>
    <dgm:cxn modelId="{0D692378-7883-4992-B9D6-921665530619}" type="presOf" srcId="{3B0E7FC3-A02D-4842-91D0-9F1CAA4C3458}" destId="{A7D4DDA0-A178-431B-98B1-AB215B4FC9C4}" srcOrd="1" destOrd="0" presId="urn:microsoft.com/office/officeart/2005/8/layout/vProcess5"/>
    <dgm:cxn modelId="{CC27387D-F517-49AA-931F-A24902EB4867}" type="presOf" srcId="{514402C1-15E0-4B3B-80A8-72422E5F9DC5}" destId="{D26B3B41-1F24-404E-850F-AECBE0BB91F8}" srcOrd="0" destOrd="0" presId="urn:microsoft.com/office/officeart/2005/8/layout/vProcess5"/>
    <dgm:cxn modelId="{8C8B0281-DF2C-49AB-9E9D-F967FCDF8577}" type="presOf" srcId="{5176EA89-3EE1-442C-B3AF-16BC2ED75A90}" destId="{C922987A-AF3B-4205-8F2B-DA24D0335451}" srcOrd="1" destOrd="0" presId="urn:microsoft.com/office/officeart/2005/8/layout/vProcess5"/>
    <dgm:cxn modelId="{73142C92-3A37-4EA7-A547-9DA0F2328FDC}" type="presOf" srcId="{3B0E7FC3-A02D-4842-91D0-9F1CAA4C3458}" destId="{84A7C5C7-3709-41D9-BA0F-B6450985188A}" srcOrd="0" destOrd="0" presId="urn:microsoft.com/office/officeart/2005/8/layout/vProcess5"/>
    <dgm:cxn modelId="{93C38B94-EDF0-43C8-B530-C1A369B32DD2}" type="presOf" srcId="{51928DFE-47AB-456B-929B-5CC1246F5B3D}" destId="{D2E02B50-2D40-4C35-8CC8-171C69B37B5A}" srcOrd="1" destOrd="0" presId="urn:microsoft.com/office/officeart/2005/8/layout/vProcess5"/>
    <dgm:cxn modelId="{6D7C05B4-15BD-4D65-AEB7-499CFB8C0729}" srcId="{A270D90E-FF77-4DB5-94FA-09A33BCBCB79}" destId="{5176EA89-3EE1-442C-B3AF-16BC2ED75A90}" srcOrd="1" destOrd="0" parTransId="{0133E056-5190-4254-9152-B141FCE7DA87}" sibTransId="{31F50372-1352-4CC5-B340-1323910507B6}"/>
    <dgm:cxn modelId="{9432E0BD-96AB-42B6-9CB7-F5A121FFCEF7}" type="presOf" srcId="{31F50372-1352-4CC5-B340-1323910507B6}" destId="{20C81227-F5CA-4541-AB0D-826D8BA9393E}" srcOrd="0" destOrd="0" presId="urn:microsoft.com/office/officeart/2005/8/layout/vProcess5"/>
    <dgm:cxn modelId="{D4AF59A6-E9F3-48B7-A0A4-86646FC853F4}" type="presParOf" srcId="{DE481CD6-9B16-4145-A506-BB967D00224B}" destId="{1B4C1223-50D2-4C73-AC18-4B45F2BC9986}" srcOrd="0" destOrd="0" presId="urn:microsoft.com/office/officeart/2005/8/layout/vProcess5"/>
    <dgm:cxn modelId="{0ABAB076-7167-4CD9-8A63-F58174DC17DA}" type="presParOf" srcId="{DE481CD6-9B16-4145-A506-BB967D00224B}" destId="{67DE68F7-D404-42BB-A835-F540FE6CF0DE}" srcOrd="1" destOrd="0" presId="urn:microsoft.com/office/officeart/2005/8/layout/vProcess5"/>
    <dgm:cxn modelId="{22B2A982-B261-40D6-8A21-574D34EC8C15}" type="presParOf" srcId="{DE481CD6-9B16-4145-A506-BB967D00224B}" destId="{21D4DA2B-3E4D-43B5-9664-D8D838D47183}" srcOrd="2" destOrd="0" presId="urn:microsoft.com/office/officeart/2005/8/layout/vProcess5"/>
    <dgm:cxn modelId="{D45FA3A6-A25A-49C9-9893-048D15FC1A5D}" type="presParOf" srcId="{DE481CD6-9B16-4145-A506-BB967D00224B}" destId="{84A7C5C7-3709-41D9-BA0F-B6450985188A}" srcOrd="3" destOrd="0" presId="urn:microsoft.com/office/officeart/2005/8/layout/vProcess5"/>
    <dgm:cxn modelId="{AA28BD26-5868-4778-BAC8-5E366A4BDE96}" type="presParOf" srcId="{DE481CD6-9B16-4145-A506-BB967D00224B}" destId="{D26B3B41-1F24-404E-850F-AECBE0BB91F8}" srcOrd="4" destOrd="0" presId="urn:microsoft.com/office/officeart/2005/8/layout/vProcess5"/>
    <dgm:cxn modelId="{211139A5-AC69-4EE7-AAD3-EF8901E52E36}" type="presParOf" srcId="{DE481CD6-9B16-4145-A506-BB967D00224B}" destId="{20C81227-F5CA-4541-AB0D-826D8BA9393E}" srcOrd="5" destOrd="0" presId="urn:microsoft.com/office/officeart/2005/8/layout/vProcess5"/>
    <dgm:cxn modelId="{C036D518-044F-4383-B7E9-01CAED55D4CC}" type="presParOf" srcId="{DE481CD6-9B16-4145-A506-BB967D00224B}" destId="{D2E02B50-2D40-4C35-8CC8-171C69B37B5A}" srcOrd="6" destOrd="0" presId="urn:microsoft.com/office/officeart/2005/8/layout/vProcess5"/>
    <dgm:cxn modelId="{6AB72E59-F6BA-49A5-A8B4-50705B3BAB12}" type="presParOf" srcId="{DE481CD6-9B16-4145-A506-BB967D00224B}" destId="{C922987A-AF3B-4205-8F2B-DA24D0335451}" srcOrd="7" destOrd="0" presId="urn:microsoft.com/office/officeart/2005/8/layout/vProcess5"/>
    <dgm:cxn modelId="{E4D39907-A949-4873-A145-3C1F3E397355}" type="presParOf" srcId="{DE481CD6-9B16-4145-A506-BB967D00224B}" destId="{A7D4DDA0-A178-431B-98B1-AB215B4FC9C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70D90E-FF77-4DB5-94FA-09A33BCBCB7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fr-FR"/>
        </a:p>
      </dgm:t>
    </dgm:pt>
    <dgm:pt modelId="{51928DFE-47AB-456B-929B-5CC1246F5B3D}">
      <dgm:prSet phldrT="[Text]" custT="1"/>
      <dgm:spPr>
        <a:solidFill>
          <a:srgbClr val="00B0F0"/>
        </a:solidFill>
      </dgm:spPr>
      <dgm:t>
        <a:bodyPr/>
        <a:lstStyle/>
        <a:p>
          <a:pPr algn="l"/>
          <a:r>
            <a:rPr lang="en-US" sz="2000" b="0" i="0" dirty="0">
              <a:solidFill>
                <a:schemeClr val="tx1"/>
              </a:solidFill>
              <a:latin typeface="Abadi" panose="020B0604020104020204" pitchFamily="34" charset="0"/>
            </a:rPr>
            <a:t>Access the Wikipedia page for the Falcon 9 launch</a:t>
          </a:r>
          <a:endParaRPr lang="fr-FR" sz="2000" dirty="0">
            <a:solidFill>
              <a:schemeClr val="tx1"/>
            </a:solidFill>
            <a:latin typeface="Abadi" panose="020B0604020104020204" pitchFamily="34" charset="0"/>
          </a:endParaRPr>
        </a:p>
      </dgm:t>
    </dgm:pt>
    <dgm:pt modelId="{F56DB84E-ABD0-4B5A-B30F-071C98A671F7}" type="parTrans" cxnId="{45A10A70-474A-475A-966F-057167DD1E3B}">
      <dgm:prSet/>
      <dgm:spPr/>
      <dgm:t>
        <a:bodyPr/>
        <a:lstStyle/>
        <a:p>
          <a:endParaRPr lang="fr-FR"/>
        </a:p>
      </dgm:t>
    </dgm:pt>
    <dgm:pt modelId="{514402C1-15E0-4B3B-80A8-72422E5F9DC5}" type="sibTrans" cxnId="{45A10A70-474A-475A-966F-057167DD1E3B}">
      <dgm:prSet/>
      <dgm:spPr>
        <a:solidFill>
          <a:srgbClr val="002060">
            <a:alpha val="90000"/>
          </a:srgbClr>
        </a:solidFill>
      </dgm:spPr>
      <dgm:t>
        <a:bodyPr/>
        <a:lstStyle/>
        <a:p>
          <a:endParaRPr lang="fr-FR"/>
        </a:p>
      </dgm:t>
    </dgm:pt>
    <dgm:pt modelId="{5176EA89-3EE1-442C-B3AF-16BC2ED75A90}">
      <dgm:prSet phldrT="[Text]" custT="1"/>
      <dgm:spPr>
        <a:solidFill>
          <a:srgbClr val="00B0F0"/>
        </a:solidFill>
      </dgm:spPr>
      <dgm:t>
        <a:bodyPr/>
        <a:lstStyle/>
        <a:p>
          <a:r>
            <a:rPr lang="en-US" sz="2000" b="0" i="0" dirty="0">
              <a:solidFill>
                <a:schemeClr val="tx1"/>
              </a:solidFill>
              <a:latin typeface="Abadi" panose="020B0604020104020204" pitchFamily="34" charset="0"/>
            </a:rPr>
            <a:t>Retrieve the names of all columns/variables by parsing the HTML table header.</a:t>
          </a:r>
          <a:endParaRPr lang="fr-FR" sz="2000" dirty="0">
            <a:solidFill>
              <a:schemeClr val="tx1"/>
            </a:solidFill>
            <a:latin typeface="Abadi" panose="020B0604020104020204" pitchFamily="34" charset="0"/>
          </a:endParaRPr>
        </a:p>
      </dgm:t>
    </dgm:pt>
    <dgm:pt modelId="{0133E056-5190-4254-9152-B141FCE7DA87}" type="parTrans" cxnId="{6D7C05B4-15BD-4D65-AEB7-499CFB8C0729}">
      <dgm:prSet/>
      <dgm:spPr/>
      <dgm:t>
        <a:bodyPr/>
        <a:lstStyle/>
        <a:p>
          <a:endParaRPr lang="fr-FR"/>
        </a:p>
      </dgm:t>
    </dgm:pt>
    <dgm:pt modelId="{31F50372-1352-4CC5-B340-1323910507B6}" type="sibTrans" cxnId="{6D7C05B4-15BD-4D65-AEB7-499CFB8C0729}">
      <dgm:prSet/>
      <dgm:spPr>
        <a:solidFill>
          <a:srgbClr val="002060">
            <a:alpha val="90000"/>
          </a:srgbClr>
        </a:solidFill>
      </dgm:spPr>
      <dgm:t>
        <a:bodyPr/>
        <a:lstStyle/>
        <a:p>
          <a:endParaRPr lang="fr-FR"/>
        </a:p>
      </dgm:t>
    </dgm:pt>
    <dgm:pt modelId="{3B0E7FC3-A02D-4842-91D0-9F1CAA4C3458}">
      <dgm:prSet phldrT="[Text]" custT="1"/>
      <dgm:spPr>
        <a:solidFill>
          <a:srgbClr val="00B0F0"/>
        </a:solidFill>
      </dgm:spPr>
      <dgm:t>
        <a:bodyPr/>
        <a:lstStyle/>
        <a:p>
          <a:r>
            <a:rPr lang="en-US" sz="2000" b="0" i="0" dirty="0">
              <a:solidFill>
                <a:schemeClr val="tx1"/>
              </a:solidFill>
              <a:latin typeface="Abadi" panose="020B0604020104020204" pitchFamily="34" charset="0"/>
            </a:rPr>
            <a:t>Construct a data frame by extracting information from the launch HTML tables.</a:t>
          </a:r>
          <a:endParaRPr lang="fr-FR" sz="2000" dirty="0">
            <a:solidFill>
              <a:schemeClr val="tx1"/>
            </a:solidFill>
            <a:latin typeface="Abadi" panose="020B0604020104020204" pitchFamily="34" charset="0"/>
          </a:endParaRPr>
        </a:p>
      </dgm:t>
    </dgm:pt>
    <dgm:pt modelId="{10F84CDE-B8D1-473A-8302-EF9FF99649E1}" type="parTrans" cxnId="{0D800907-2AE7-40AF-B9B8-4E99F39D8034}">
      <dgm:prSet/>
      <dgm:spPr/>
      <dgm:t>
        <a:bodyPr/>
        <a:lstStyle/>
        <a:p>
          <a:endParaRPr lang="fr-FR"/>
        </a:p>
      </dgm:t>
    </dgm:pt>
    <dgm:pt modelId="{0D500C99-0CCC-4DEA-AA28-6DC09FC8A03B}" type="sibTrans" cxnId="{0D800907-2AE7-40AF-B9B8-4E99F39D8034}">
      <dgm:prSet/>
      <dgm:spPr/>
      <dgm:t>
        <a:bodyPr/>
        <a:lstStyle/>
        <a:p>
          <a:endParaRPr lang="fr-FR"/>
        </a:p>
      </dgm:t>
    </dgm:pt>
    <dgm:pt modelId="{DE481CD6-9B16-4145-A506-BB967D00224B}" type="pres">
      <dgm:prSet presAssocID="{A270D90E-FF77-4DB5-94FA-09A33BCBCB79}" presName="outerComposite" presStyleCnt="0">
        <dgm:presLayoutVars>
          <dgm:chMax val="5"/>
          <dgm:dir/>
          <dgm:resizeHandles val="exact"/>
        </dgm:presLayoutVars>
      </dgm:prSet>
      <dgm:spPr/>
    </dgm:pt>
    <dgm:pt modelId="{1B4C1223-50D2-4C73-AC18-4B45F2BC9986}" type="pres">
      <dgm:prSet presAssocID="{A270D90E-FF77-4DB5-94FA-09A33BCBCB79}" presName="dummyMaxCanvas" presStyleCnt="0">
        <dgm:presLayoutVars/>
      </dgm:prSet>
      <dgm:spPr/>
    </dgm:pt>
    <dgm:pt modelId="{67DE68F7-D404-42BB-A835-F540FE6CF0DE}" type="pres">
      <dgm:prSet presAssocID="{A270D90E-FF77-4DB5-94FA-09A33BCBCB79}" presName="ThreeNodes_1" presStyleLbl="node1" presStyleIdx="0" presStyleCnt="3" custLinFactNeighborX="-19021" custLinFactNeighborY="-19504">
        <dgm:presLayoutVars>
          <dgm:bulletEnabled val="1"/>
        </dgm:presLayoutVars>
      </dgm:prSet>
      <dgm:spPr/>
    </dgm:pt>
    <dgm:pt modelId="{21D4DA2B-3E4D-43B5-9664-D8D838D47183}" type="pres">
      <dgm:prSet presAssocID="{A270D90E-FF77-4DB5-94FA-09A33BCBCB79}" presName="ThreeNodes_2" presStyleLbl="node1" presStyleIdx="1" presStyleCnt="3">
        <dgm:presLayoutVars>
          <dgm:bulletEnabled val="1"/>
        </dgm:presLayoutVars>
      </dgm:prSet>
      <dgm:spPr/>
    </dgm:pt>
    <dgm:pt modelId="{84A7C5C7-3709-41D9-BA0F-B6450985188A}" type="pres">
      <dgm:prSet presAssocID="{A270D90E-FF77-4DB5-94FA-09A33BCBCB79}" presName="ThreeNodes_3" presStyleLbl="node1" presStyleIdx="2" presStyleCnt="3">
        <dgm:presLayoutVars>
          <dgm:bulletEnabled val="1"/>
        </dgm:presLayoutVars>
      </dgm:prSet>
      <dgm:spPr/>
    </dgm:pt>
    <dgm:pt modelId="{D26B3B41-1F24-404E-850F-AECBE0BB91F8}" type="pres">
      <dgm:prSet presAssocID="{A270D90E-FF77-4DB5-94FA-09A33BCBCB79}" presName="ThreeConn_1-2" presStyleLbl="fgAccFollowNode1" presStyleIdx="0" presStyleCnt="2">
        <dgm:presLayoutVars>
          <dgm:bulletEnabled val="1"/>
        </dgm:presLayoutVars>
      </dgm:prSet>
      <dgm:spPr/>
    </dgm:pt>
    <dgm:pt modelId="{20C81227-F5CA-4541-AB0D-826D8BA9393E}" type="pres">
      <dgm:prSet presAssocID="{A270D90E-FF77-4DB5-94FA-09A33BCBCB79}" presName="ThreeConn_2-3" presStyleLbl="fgAccFollowNode1" presStyleIdx="1" presStyleCnt="2">
        <dgm:presLayoutVars>
          <dgm:bulletEnabled val="1"/>
        </dgm:presLayoutVars>
      </dgm:prSet>
      <dgm:spPr/>
    </dgm:pt>
    <dgm:pt modelId="{D2E02B50-2D40-4C35-8CC8-171C69B37B5A}" type="pres">
      <dgm:prSet presAssocID="{A270D90E-FF77-4DB5-94FA-09A33BCBCB79}" presName="ThreeNodes_1_text" presStyleLbl="node1" presStyleIdx="2" presStyleCnt="3">
        <dgm:presLayoutVars>
          <dgm:bulletEnabled val="1"/>
        </dgm:presLayoutVars>
      </dgm:prSet>
      <dgm:spPr/>
    </dgm:pt>
    <dgm:pt modelId="{C922987A-AF3B-4205-8F2B-DA24D0335451}" type="pres">
      <dgm:prSet presAssocID="{A270D90E-FF77-4DB5-94FA-09A33BCBCB79}" presName="ThreeNodes_2_text" presStyleLbl="node1" presStyleIdx="2" presStyleCnt="3">
        <dgm:presLayoutVars>
          <dgm:bulletEnabled val="1"/>
        </dgm:presLayoutVars>
      </dgm:prSet>
      <dgm:spPr/>
    </dgm:pt>
    <dgm:pt modelId="{A7D4DDA0-A178-431B-98B1-AB215B4FC9C4}" type="pres">
      <dgm:prSet presAssocID="{A270D90E-FF77-4DB5-94FA-09A33BCBCB79}" presName="ThreeNodes_3_text" presStyleLbl="node1" presStyleIdx="2" presStyleCnt="3">
        <dgm:presLayoutVars>
          <dgm:bulletEnabled val="1"/>
        </dgm:presLayoutVars>
      </dgm:prSet>
      <dgm:spPr/>
    </dgm:pt>
  </dgm:ptLst>
  <dgm:cxnLst>
    <dgm:cxn modelId="{0D800907-2AE7-40AF-B9B8-4E99F39D8034}" srcId="{A270D90E-FF77-4DB5-94FA-09A33BCBCB79}" destId="{3B0E7FC3-A02D-4842-91D0-9F1CAA4C3458}" srcOrd="2" destOrd="0" parTransId="{10F84CDE-B8D1-473A-8302-EF9FF99649E1}" sibTransId="{0D500C99-0CCC-4DEA-AA28-6DC09FC8A03B}"/>
    <dgm:cxn modelId="{3EDE9D65-99D3-43A0-A411-AB89BCA1D972}" type="presOf" srcId="{A270D90E-FF77-4DB5-94FA-09A33BCBCB79}" destId="{DE481CD6-9B16-4145-A506-BB967D00224B}" srcOrd="0" destOrd="0" presId="urn:microsoft.com/office/officeart/2005/8/layout/vProcess5"/>
    <dgm:cxn modelId="{F2A7DD68-4DF8-4D88-8823-3AE2677CD67B}" type="presOf" srcId="{5176EA89-3EE1-442C-B3AF-16BC2ED75A90}" destId="{21D4DA2B-3E4D-43B5-9664-D8D838D47183}" srcOrd="0" destOrd="0" presId="urn:microsoft.com/office/officeart/2005/8/layout/vProcess5"/>
    <dgm:cxn modelId="{499E234F-9710-4F7C-8286-6B8ADFA39300}" type="presOf" srcId="{51928DFE-47AB-456B-929B-5CC1246F5B3D}" destId="{67DE68F7-D404-42BB-A835-F540FE6CF0DE}" srcOrd="0" destOrd="0" presId="urn:microsoft.com/office/officeart/2005/8/layout/vProcess5"/>
    <dgm:cxn modelId="{45A10A70-474A-475A-966F-057167DD1E3B}" srcId="{A270D90E-FF77-4DB5-94FA-09A33BCBCB79}" destId="{51928DFE-47AB-456B-929B-5CC1246F5B3D}" srcOrd="0" destOrd="0" parTransId="{F56DB84E-ABD0-4B5A-B30F-071C98A671F7}" sibTransId="{514402C1-15E0-4B3B-80A8-72422E5F9DC5}"/>
    <dgm:cxn modelId="{0D692378-7883-4992-B9D6-921665530619}" type="presOf" srcId="{3B0E7FC3-A02D-4842-91D0-9F1CAA4C3458}" destId="{A7D4DDA0-A178-431B-98B1-AB215B4FC9C4}" srcOrd="1" destOrd="0" presId="urn:microsoft.com/office/officeart/2005/8/layout/vProcess5"/>
    <dgm:cxn modelId="{CC27387D-F517-49AA-931F-A24902EB4867}" type="presOf" srcId="{514402C1-15E0-4B3B-80A8-72422E5F9DC5}" destId="{D26B3B41-1F24-404E-850F-AECBE0BB91F8}" srcOrd="0" destOrd="0" presId="urn:microsoft.com/office/officeart/2005/8/layout/vProcess5"/>
    <dgm:cxn modelId="{8C8B0281-DF2C-49AB-9E9D-F967FCDF8577}" type="presOf" srcId="{5176EA89-3EE1-442C-B3AF-16BC2ED75A90}" destId="{C922987A-AF3B-4205-8F2B-DA24D0335451}" srcOrd="1" destOrd="0" presId="urn:microsoft.com/office/officeart/2005/8/layout/vProcess5"/>
    <dgm:cxn modelId="{73142C92-3A37-4EA7-A547-9DA0F2328FDC}" type="presOf" srcId="{3B0E7FC3-A02D-4842-91D0-9F1CAA4C3458}" destId="{84A7C5C7-3709-41D9-BA0F-B6450985188A}" srcOrd="0" destOrd="0" presId="urn:microsoft.com/office/officeart/2005/8/layout/vProcess5"/>
    <dgm:cxn modelId="{93C38B94-EDF0-43C8-B530-C1A369B32DD2}" type="presOf" srcId="{51928DFE-47AB-456B-929B-5CC1246F5B3D}" destId="{D2E02B50-2D40-4C35-8CC8-171C69B37B5A}" srcOrd="1" destOrd="0" presId="urn:microsoft.com/office/officeart/2005/8/layout/vProcess5"/>
    <dgm:cxn modelId="{6D7C05B4-15BD-4D65-AEB7-499CFB8C0729}" srcId="{A270D90E-FF77-4DB5-94FA-09A33BCBCB79}" destId="{5176EA89-3EE1-442C-B3AF-16BC2ED75A90}" srcOrd="1" destOrd="0" parTransId="{0133E056-5190-4254-9152-B141FCE7DA87}" sibTransId="{31F50372-1352-4CC5-B340-1323910507B6}"/>
    <dgm:cxn modelId="{9432E0BD-96AB-42B6-9CB7-F5A121FFCEF7}" type="presOf" srcId="{31F50372-1352-4CC5-B340-1323910507B6}" destId="{20C81227-F5CA-4541-AB0D-826D8BA9393E}" srcOrd="0" destOrd="0" presId="urn:microsoft.com/office/officeart/2005/8/layout/vProcess5"/>
    <dgm:cxn modelId="{D4AF59A6-E9F3-48B7-A0A4-86646FC853F4}" type="presParOf" srcId="{DE481CD6-9B16-4145-A506-BB967D00224B}" destId="{1B4C1223-50D2-4C73-AC18-4B45F2BC9986}" srcOrd="0" destOrd="0" presId="urn:microsoft.com/office/officeart/2005/8/layout/vProcess5"/>
    <dgm:cxn modelId="{0ABAB076-7167-4CD9-8A63-F58174DC17DA}" type="presParOf" srcId="{DE481CD6-9B16-4145-A506-BB967D00224B}" destId="{67DE68F7-D404-42BB-A835-F540FE6CF0DE}" srcOrd="1" destOrd="0" presId="urn:microsoft.com/office/officeart/2005/8/layout/vProcess5"/>
    <dgm:cxn modelId="{22B2A982-B261-40D6-8A21-574D34EC8C15}" type="presParOf" srcId="{DE481CD6-9B16-4145-A506-BB967D00224B}" destId="{21D4DA2B-3E4D-43B5-9664-D8D838D47183}" srcOrd="2" destOrd="0" presId="urn:microsoft.com/office/officeart/2005/8/layout/vProcess5"/>
    <dgm:cxn modelId="{D45FA3A6-A25A-49C9-9893-048D15FC1A5D}" type="presParOf" srcId="{DE481CD6-9B16-4145-A506-BB967D00224B}" destId="{84A7C5C7-3709-41D9-BA0F-B6450985188A}" srcOrd="3" destOrd="0" presId="urn:microsoft.com/office/officeart/2005/8/layout/vProcess5"/>
    <dgm:cxn modelId="{AA28BD26-5868-4778-BAC8-5E366A4BDE96}" type="presParOf" srcId="{DE481CD6-9B16-4145-A506-BB967D00224B}" destId="{D26B3B41-1F24-404E-850F-AECBE0BB91F8}" srcOrd="4" destOrd="0" presId="urn:microsoft.com/office/officeart/2005/8/layout/vProcess5"/>
    <dgm:cxn modelId="{211139A5-AC69-4EE7-AAD3-EF8901E52E36}" type="presParOf" srcId="{DE481CD6-9B16-4145-A506-BB967D00224B}" destId="{20C81227-F5CA-4541-AB0D-826D8BA9393E}" srcOrd="5" destOrd="0" presId="urn:microsoft.com/office/officeart/2005/8/layout/vProcess5"/>
    <dgm:cxn modelId="{C036D518-044F-4383-B7E9-01CAED55D4CC}" type="presParOf" srcId="{DE481CD6-9B16-4145-A506-BB967D00224B}" destId="{D2E02B50-2D40-4C35-8CC8-171C69B37B5A}" srcOrd="6" destOrd="0" presId="urn:microsoft.com/office/officeart/2005/8/layout/vProcess5"/>
    <dgm:cxn modelId="{6AB72E59-F6BA-49A5-A8B4-50705B3BAB12}" type="presParOf" srcId="{DE481CD6-9B16-4145-A506-BB967D00224B}" destId="{C922987A-AF3B-4205-8F2B-DA24D0335451}" srcOrd="7" destOrd="0" presId="urn:microsoft.com/office/officeart/2005/8/layout/vProcess5"/>
    <dgm:cxn modelId="{E4D39907-A949-4873-A145-3C1F3E397355}" type="presParOf" srcId="{DE481CD6-9B16-4145-A506-BB967D00224B}" destId="{A7D4DDA0-A178-431B-98B1-AB215B4FC9C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5CDFD-3148-4965-AB55-6929B100133D}" type="doc">
      <dgm:prSet loTypeId="urn:microsoft.com/office/officeart/2005/8/layout/hProcess9" loCatId="process" qsTypeId="urn:microsoft.com/office/officeart/2005/8/quickstyle/simple1" qsCatId="simple" csTypeId="urn:microsoft.com/office/officeart/2005/8/colors/accent1_2" csCatId="accent1" phldr="1"/>
      <dgm:spPr/>
    </dgm:pt>
    <dgm:pt modelId="{59C21465-3870-4B76-AAC4-76EEE69E2400}">
      <dgm:prSet phldrT="[Text]" custT="1"/>
      <dgm:spPr>
        <a:solidFill>
          <a:srgbClr val="00B0F0"/>
        </a:solidFill>
        <a:ln>
          <a:solidFill>
            <a:srgbClr val="00B0F0"/>
          </a:solidFill>
        </a:ln>
      </dgm:spPr>
      <dgm:t>
        <a:bodyPr/>
        <a:lstStyle/>
        <a:p>
          <a:r>
            <a:rPr lang="en-US" sz="1800" dirty="0">
              <a:solidFill>
                <a:schemeClr val="tx1"/>
              </a:solidFill>
              <a:latin typeface="Abadi" panose="020B0604020104020204" pitchFamily="34" charset="0"/>
            </a:rPr>
            <a:t>Exploratory Data Analysis (EDA) </a:t>
          </a:r>
          <a:endParaRPr lang="fr-FR" sz="1800" dirty="0">
            <a:solidFill>
              <a:schemeClr val="tx1"/>
            </a:solidFill>
          </a:endParaRPr>
        </a:p>
      </dgm:t>
    </dgm:pt>
    <dgm:pt modelId="{A74D02C4-9FA3-40DC-A201-005C8D788994}" type="parTrans" cxnId="{053E3C8B-58FC-4743-9535-02992BFF5755}">
      <dgm:prSet/>
      <dgm:spPr/>
      <dgm:t>
        <a:bodyPr/>
        <a:lstStyle/>
        <a:p>
          <a:endParaRPr lang="fr-FR"/>
        </a:p>
      </dgm:t>
    </dgm:pt>
    <dgm:pt modelId="{F5CA6510-60CA-4F1D-8E79-8588F722F242}" type="sibTrans" cxnId="{053E3C8B-58FC-4743-9535-02992BFF5755}">
      <dgm:prSet/>
      <dgm:spPr/>
      <dgm:t>
        <a:bodyPr/>
        <a:lstStyle/>
        <a:p>
          <a:endParaRPr lang="fr-FR"/>
        </a:p>
      </dgm:t>
    </dgm:pt>
    <dgm:pt modelId="{31FF1DFA-B0C4-4E3E-88B4-3D545621D777}">
      <dgm:prSet phldrT="[Text]" custT="1"/>
      <dgm:spPr>
        <a:solidFill>
          <a:srgbClr val="00B0F0"/>
        </a:solidFill>
      </dgm:spPr>
      <dgm:t>
        <a:bodyPr/>
        <a:lstStyle/>
        <a:p>
          <a:r>
            <a:rPr lang="fr-FR" sz="2000" dirty="0" err="1">
              <a:solidFill>
                <a:schemeClr val="tx1"/>
              </a:solidFill>
              <a:latin typeface="Abadi" panose="020B0604020104020204" pitchFamily="34" charset="0"/>
            </a:rPr>
            <a:t>Summarize</a:t>
          </a:r>
          <a:endParaRPr lang="fr-FR" sz="2000" dirty="0">
            <a:solidFill>
              <a:schemeClr val="tx1"/>
            </a:solidFill>
            <a:latin typeface="Abadi" panose="020B0604020104020204" pitchFamily="34" charset="0"/>
          </a:endParaRPr>
        </a:p>
      </dgm:t>
    </dgm:pt>
    <dgm:pt modelId="{FABAC23A-280C-48A1-A146-FFD477D82AE8}" type="parTrans" cxnId="{873C8E4C-9675-4D43-95D2-5E6EF71ACEA3}">
      <dgm:prSet/>
      <dgm:spPr/>
      <dgm:t>
        <a:bodyPr/>
        <a:lstStyle/>
        <a:p>
          <a:endParaRPr lang="fr-FR"/>
        </a:p>
      </dgm:t>
    </dgm:pt>
    <dgm:pt modelId="{64896C03-3F3F-4AF2-B7AB-2C084D818D43}" type="sibTrans" cxnId="{873C8E4C-9675-4D43-95D2-5E6EF71ACEA3}">
      <dgm:prSet/>
      <dgm:spPr/>
      <dgm:t>
        <a:bodyPr/>
        <a:lstStyle/>
        <a:p>
          <a:endParaRPr lang="fr-FR"/>
        </a:p>
      </dgm:t>
    </dgm:pt>
    <dgm:pt modelId="{43D92400-9262-4C46-BDFA-846179E735FD}">
      <dgm:prSet phldrT="[Text]" custT="1"/>
      <dgm:spPr>
        <a:solidFill>
          <a:srgbClr val="00B0F0"/>
        </a:solidFill>
      </dgm:spPr>
      <dgm:t>
        <a:bodyPr/>
        <a:lstStyle/>
        <a:p>
          <a:r>
            <a:rPr lang="fr-FR" sz="2000" dirty="0" err="1">
              <a:solidFill>
                <a:schemeClr val="tx1"/>
              </a:solidFill>
              <a:latin typeface="Abadi" panose="020B0604020104020204" pitchFamily="34" charset="0"/>
            </a:rPr>
            <a:t>Creation</a:t>
          </a:r>
          <a:r>
            <a:rPr lang="fr-FR" sz="2000" dirty="0">
              <a:solidFill>
                <a:schemeClr val="tx1"/>
              </a:solidFill>
              <a:latin typeface="Abadi" panose="020B0604020104020204" pitchFamily="34" charset="0"/>
            </a:rPr>
            <a:t> of Landing </a:t>
          </a:r>
          <a:r>
            <a:rPr lang="fr-FR" sz="2000" dirty="0" err="1">
              <a:solidFill>
                <a:schemeClr val="tx1"/>
              </a:solidFill>
              <a:latin typeface="Abadi" panose="020B0604020104020204" pitchFamily="34" charset="0"/>
            </a:rPr>
            <a:t>Outcome</a:t>
          </a:r>
          <a:r>
            <a:rPr lang="fr-FR" sz="2000" dirty="0">
              <a:solidFill>
                <a:schemeClr val="tx1"/>
              </a:solidFill>
              <a:latin typeface="Abadi" panose="020B0604020104020204" pitchFamily="34" charset="0"/>
            </a:rPr>
            <a:t> Label</a:t>
          </a:r>
        </a:p>
      </dgm:t>
    </dgm:pt>
    <dgm:pt modelId="{7AFDE15E-0942-4E37-8DBD-D18859609863}" type="parTrans" cxnId="{94A9CB0A-6FFE-442B-82C6-28CBDCB7B9F4}">
      <dgm:prSet/>
      <dgm:spPr/>
      <dgm:t>
        <a:bodyPr/>
        <a:lstStyle/>
        <a:p>
          <a:endParaRPr lang="fr-FR"/>
        </a:p>
      </dgm:t>
    </dgm:pt>
    <dgm:pt modelId="{5A54113D-232F-4BB8-B309-1207E3C88118}" type="sibTrans" cxnId="{94A9CB0A-6FFE-442B-82C6-28CBDCB7B9F4}">
      <dgm:prSet/>
      <dgm:spPr/>
      <dgm:t>
        <a:bodyPr/>
        <a:lstStyle/>
        <a:p>
          <a:endParaRPr lang="fr-FR"/>
        </a:p>
      </dgm:t>
    </dgm:pt>
    <dgm:pt modelId="{5310F60C-B9A1-4A2A-9ACD-E05CECF8B966}" type="pres">
      <dgm:prSet presAssocID="{2E15CDFD-3148-4965-AB55-6929B100133D}" presName="CompostProcess" presStyleCnt="0">
        <dgm:presLayoutVars>
          <dgm:dir/>
          <dgm:resizeHandles val="exact"/>
        </dgm:presLayoutVars>
      </dgm:prSet>
      <dgm:spPr/>
    </dgm:pt>
    <dgm:pt modelId="{8B0FCACA-72A2-4B66-BE02-809FD7EAC163}" type="pres">
      <dgm:prSet presAssocID="{2E15CDFD-3148-4965-AB55-6929B100133D}" presName="arrow" presStyleLbl="bgShp" presStyleIdx="0" presStyleCnt="1"/>
      <dgm:spPr>
        <a:solidFill>
          <a:srgbClr val="002060"/>
        </a:solidFill>
      </dgm:spPr>
    </dgm:pt>
    <dgm:pt modelId="{07D991F4-5B59-423E-A310-1641D7D44306}" type="pres">
      <dgm:prSet presAssocID="{2E15CDFD-3148-4965-AB55-6929B100133D}" presName="linearProcess" presStyleCnt="0"/>
      <dgm:spPr/>
    </dgm:pt>
    <dgm:pt modelId="{98C8232A-2C56-490B-AAEC-170BA0F0520E}" type="pres">
      <dgm:prSet presAssocID="{59C21465-3870-4B76-AAC4-76EEE69E2400}" presName="textNode" presStyleLbl="node1" presStyleIdx="0" presStyleCnt="3">
        <dgm:presLayoutVars>
          <dgm:bulletEnabled val="1"/>
        </dgm:presLayoutVars>
      </dgm:prSet>
      <dgm:spPr/>
    </dgm:pt>
    <dgm:pt modelId="{31E28C03-1430-430C-9AF1-8E131428AFFB}" type="pres">
      <dgm:prSet presAssocID="{F5CA6510-60CA-4F1D-8E79-8588F722F242}" presName="sibTrans" presStyleCnt="0"/>
      <dgm:spPr/>
    </dgm:pt>
    <dgm:pt modelId="{E97FB07A-6E3D-429D-AF17-4C89E08A6B54}" type="pres">
      <dgm:prSet presAssocID="{31FF1DFA-B0C4-4E3E-88B4-3D545621D777}" presName="textNode" presStyleLbl="node1" presStyleIdx="1" presStyleCnt="3">
        <dgm:presLayoutVars>
          <dgm:bulletEnabled val="1"/>
        </dgm:presLayoutVars>
      </dgm:prSet>
      <dgm:spPr/>
    </dgm:pt>
    <dgm:pt modelId="{9A88ADDD-A266-4E5A-A739-5333AB86BF4B}" type="pres">
      <dgm:prSet presAssocID="{64896C03-3F3F-4AF2-B7AB-2C084D818D43}" presName="sibTrans" presStyleCnt="0"/>
      <dgm:spPr/>
    </dgm:pt>
    <dgm:pt modelId="{3A45E2E3-D87C-4A59-8586-FDC7F7A6DC61}" type="pres">
      <dgm:prSet presAssocID="{43D92400-9262-4C46-BDFA-846179E735FD}" presName="textNode" presStyleLbl="node1" presStyleIdx="2" presStyleCnt="3" custLinFactNeighborX="0" custLinFactNeighborY="2937">
        <dgm:presLayoutVars>
          <dgm:bulletEnabled val="1"/>
        </dgm:presLayoutVars>
      </dgm:prSet>
      <dgm:spPr/>
    </dgm:pt>
  </dgm:ptLst>
  <dgm:cxnLst>
    <dgm:cxn modelId="{94A9CB0A-6FFE-442B-82C6-28CBDCB7B9F4}" srcId="{2E15CDFD-3148-4965-AB55-6929B100133D}" destId="{43D92400-9262-4C46-BDFA-846179E735FD}" srcOrd="2" destOrd="0" parTransId="{7AFDE15E-0942-4E37-8DBD-D18859609863}" sibTransId="{5A54113D-232F-4BB8-B309-1207E3C88118}"/>
    <dgm:cxn modelId="{0D078C69-9BE0-4CF6-99F8-3D9FDFFBDA7D}" type="presOf" srcId="{43D92400-9262-4C46-BDFA-846179E735FD}" destId="{3A45E2E3-D87C-4A59-8586-FDC7F7A6DC61}" srcOrd="0" destOrd="0" presId="urn:microsoft.com/office/officeart/2005/8/layout/hProcess9"/>
    <dgm:cxn modelId="{873C8E4C-9675-4D43-95D2-5E6EF71ACEA3}" srcId="{2E15CDFD-3148-4965-AB55-6929B100133D}" destId="{31FF1DFA-B0C4-4E3E-88B4-3D545621D777}" srcOrd="1" destOrd="0" parTransId="{FABAC23A-280C-48A1-A146-FFD477D82AE8}" sibTransId="{64896C03-3F3F-4AF2-B7AB-2C084D818D43}"/>
    <dgm:cxn modelId="{97384658-4687-42FC-A467-17165DA87159}" type="presOf" srcId="{59C21465-3870-4B76-AAC4-76EEE69E2400}" destId="{98C8232A-2C56-490B-AAEC-170BA0F0520E}" srcOrd="0" destOrd="0" presId="urn:microsoft.com/office/officeart/2005/8/layout/hProcess9"/>
    <dgm:cxn modelId="{DF04EA58-F36A-451C-9F95-C063DE398580}" type="presOf" srcId="{31FF1DFA-B0C4-4E3E-88B4-3D545621D777}" destId="{E97FB07A-6E3D-429D-AF17-4C89E08A6B54}" srcOrd="0" destOrd="0" presId="urn:microsoft.com/office/officeart/2005/8/layout/hProcess9"/>
    <dgm:cxn modelId="{053E3C8B-58FC-4743-9535-02992BFF5755}" srcId="{2E15CDFD-3148-4965-AB55-6929B100133D}" destId="{59C21465-3870-4B76-AAC4-76EEE69E2400}" srcOrd="0" destOrd="0" parTransId="{A74D02C4-9FA3-40DC-A201-005C8D788994}" sibTransId="{F5CA6510-60CA-4F1D-8E79-8588F722F242}"/>
    <dgm:cxn modelId="{329FD6F6-FD45-45D5-A0EA-CBA4BB6F9167}" type="presOf" srcId="{2E15CDFD-3148-4965-AB55-6929B100133D}" destId="{5310F60C-B9A1-4A2A-9ACD-E05CECF8B966}" srcOrd="0" destOrd="0" presId="urn:microsoft.com/office/officeart/2005/8/layout/hProcess9"/>
    <dgm:cxn modelId="{774511E7-09C2-4401-B34F-2E60B1A232DA}" type="presParOf" srcId="{5310F60C-B9A1-4A2A-9ACD-E05CECF8B966}" destId="{8B0FCACA-72A2-4B66-BE02-809FD7EAC163}" srcOrd="0" destOrd="0" presId="urn:microsoft.com/office/officeart/2005/8/layout/hProcess9"/>
    <dgm:cxn modelId="{9615E24F-2E90-4005-A127-DF10543121D9}" type="presParOf" srcId="{5310F60C-B9A1-4A2A-9ACD-E05CECF8B966}" destId="{07D991F4-5B59-423E-A310-1641D7D44306}" srcOrd="1" destOrd="0" presId="urn:microsoft.com/office/officeart/2005/8/layout/hProcess9"/>
    <dgm:cxn modelId="{6454E22E-C1F8-4E18-9CD8-7F0FA18E5C69}" type="presParOf" srcId="{07D991F4-5B59-423E-A310-1641D7D44306}" destId="{98C8232A-2C56-490B-AAEC-170BA0F0520E}" srcOrd="0" destOrd="0" presId="urn:microsoft.com/office/officeart/2005/8/layout/hProcess9"/>
    <dgm:cxn modelId="{C5F7318B-C834-42AB-B8FD-4FDD08E8D2AD}" type="presParOf" srcId="{07D991F4-5B59-423E-A310-1641D7D44306}" destId="{31E28C03-1430-430C-9AF1-8E131428AFFB}" srcOrd="1" destOrd="0" presId="urn:microsoft.com/office/officeart/2005/8/layout/hProcess9"/>
    <dgm:cxn modelId="{00F10286-64ED-4343-851C-766A62ED836F}" type="presParOf" srcId="{07D991F4-5B59-423E-A310-1641D7D44306}" destId="{E97FB07A-6E3D-429D-AF17-4C89E08A6B54}" srcOrd="2" destOrd="0" presId="urn:microsoft.com/office/officeart/2005/8/layout/hProcess9"/>
    <dgm:cxn modelId="{B766B1D7-7134-492E-B25D-EAB2FBDF69B6}" type="presParOf" srcId="{07D991F4-5B59-423E-A310-1641D7D44306}" destId="{9A88ADDD-A266-4E5A-A739-5333AB86BF4B}" srcOrd="3" destOrd="0" presId="urn:microsoft.com/office/officeart/2005/8/layout/hProcess9"/>
    <dgm:cxn modelId="{23AC7400-EA32-4CFC-90D1-1F37368C9E25}" type="presParOf" srcId="{07D991F4-5B59-423E-A310-1641D7D44306}" destId="{3A45E2E3-D87C-4A59-8586-FDC7F7A6DC61}"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15CDFD-3148-4965-AB55-6929B100133D}" type="doc">
      <dgm:prSet loTypeId="urn:microsoft.com/office/officeart/2005/8/layout/hProcess9" loCatId="process" qsTypeId="urn:microsoft.com/office/officeart/2005/8/quickstyle/simple1" qsCatId="simple" csTypeId="urn:microsoft.com/office/officeart/2005/8/colors/accent1_2" csCatId="accent1" phldr="1"/>
      <dgm:spPr/>
    </dgm:pt>
    <dgm:pt modelId="{59C21465-3870-4B76-AAC4-76EEE69E2400}">
      <dgm:prSet phldrT="[Text]" custT="1"/>
      <dgm:spPr>
        <a:solidFill>
          <a:srgbClr val="00B0F0"/>
        </a:solidFill>
        <a:ln>
          <a:solidFill>
            <a:srgbClr val="00B0F0"/>
          </a:solidFill>
        </a:ln>
      </dgm:spPr>
      <dgm:t>
        <a:bodyPr/>
        <a:lstStyle/>
        <a:p>
          <a:r>
            <a:rPr lang="fr-FR" sz="1800" dirty="0">
              <a:solidFill>
                <a:schemeClr val="tx1"/>
              </a:solidFill>
              <a:latin typeface="Abadi" panose="020B0604020104020204" pitchFamily="34" charset="0"/>
            </a:rPr>
            <a:t>Data </a:t>
          </a:r>
          <a:r>
            <a:rPr lang="fr-FR" sz="1800" dirty="0" err="1">
              <a:solidFill>
                <a:schemeClr val="tx1"/>
              </a:solidFill>
              <a:latin typeface="Abadi" panose="020B0604020104020204" pitchFamily="34" charset="0"/>
            </a:rPr>
            <a:t>preparation</a:t>
          </a:r>
          <a:r>
            <a:rPr lang="fr-FR" sz="1800" dirty="0">
              <a:solidFill>
                <a:schemeClr val="tx1"/>
              </a:solidFill>
              <a:latin typeface="Abadi" panose="020B0604020104020204" pitchFamily="34" charset="0"/>
            </a:rPr>
            <a:t> and </a:t>
          </a:r>
          <a:r>
            <a:rPr lang="fr-FR" sz="1800" dirty="0" err="1">
              <a:solidFill>
                <a:schemeClr val="tx1"/>
              </a:solidFill>
              <a:latin typeface="Abadi" panose="020B0604020104020204" pitchFamily="34" charset="0"/>
            </a:rPr>
            <a:t>standardization</a:t>
          </a:r>
          <a:endParaRPr lang="fr-FR" sz="1800" dirty="0">
            <a:solidFill>
              <a:schemeClr val="tx1"/>
            </a:solidFill>
            <a:latin typeface="Abadi" panose="020B0604020104020204" pitchFamily="34" charset="0"/>
          </a:endParaRPr>
        </a:p>
      </dgm:t>
    </dgm:pt>
    <dgm:pt modelId="{A74D02C4-9FA3-40DC-A201-005C8D788994}" type="parTrans" cxnId="{053E3C8B-58FC-4743-9535-02992BFF5755}">
      <dgm:prSet/>
      <dgm:spPr/>
      <dgm:t>
        <a:bodyPr/>
        <a:lstStyle/>
        <a:p>
          <a:endParaRPr lang="fr-FR"/>
        </a:p>
      </dgm:t>
    </dgm:pt>
    <dgm:pt modelId="{F5CA6510-60CA-4F1D-8E79-8588F722F242}" type="sibTrans" cxnId="{053E3C8B-58FC-4743-9535-02992BFF5755}">
      <dgm:prSet/>
      <dgm:spPr/>
      <dgm:t>
        <a:bodyPr/>
        <a:lstStyle/>
        <a:p>
          <a:endParaRPr lang="fr-FR"/>
        </a:p>
      </dgm:t>
    </dgm:pt>
    <dgm:pt modelId="{31FF1DFA-B0C4-4E3E-88B4-3D545621D777}">
      <dgm:prSet phldrT="[Text]" custT="1"/>
      <dgm:spPr>
        <a:solidFill>
          <a:srgbClr val="00B0F0"/>
        </a:solidFill>
      </dgm:spPr>
      <dgm:t>
        <a:bodyPr/>
        <a:lstStyle/>
        <a:p>
          <a:r>
            <a:rPr lang="fr-FR" sz="2000" dirty="0">
              <a:solidFill>
                <a:schemeClr val="tx1"/>
              </a:solidFill>
              <a:latin typeface="Abadi" panose="020B0604020104020204" pitchFamily="34" charset="0"/>
            </a:rPr>
            <a:t>Split data (test and train), Test of </a:t>
          </a:r>
          <a:r>
            <a:rPr lang="fr-FR" sz="2000" dirty="0" err="1">
              <a:solidFill>
                <a:schemeClr val="tx1"/>
              </a:solidFill>
              <a:latin typeface="Abadi" panose="020B0604020104020204" pitchFamily="34" charset="0"/>
            </a:rPr>
            <a:t>each</a:t>
          </a:r>
          <a:r>
            <a:rPr lang="fr-FR" sz="2000" dirty="0">
              <a:solidFill>
                <a:schemeClr val="tx1"/>
              </a:solidFill>
              <a:latin typeface="Abadi" panose="020B0604020104020204" pitchFamily="34" charset="0"/>
            </a:rPr>
            <a:t> model </a:t>
          </a:r>
          <a:r>
            <a:rPr lang="fr-FR" sz="2000" dirty="0" err="1">
              <a:solidFill>
                <a:schemeClr val="tx1"/>
              </a:solidFill>
              <a:latin typeface="Abadi" panose="020B0604020104020204" pitchFamily="34" charset="0"/>
            </a:rPr>
            <a:t>with</a:t>
          </a:r>
          <a:r>
            <a:rPr lang="fr-FR" sz="2000" dirty="0">
              <a:solidFill>
                <a:schemeClr val="tx1"/>
              </a:solidFill>
              <a:latin typeface="Abadi" panose="020B0604020104020204" pitchFamily="34" charset="0"/>
            </a:rPr>
            <a:t> </a:t>
          </a:r>
          <a:r>
            <a:rPr lang="fr-FR" sz="2000" dirty="0" err="1">
              <a:solidFill>
                <a:schemeClr val="tx1"/>
              </a:solidFill>
              <a:latin typeface="Abadi" panose="020B0604020104020204" pitchFamily="34" charset="0"/>
            </a:rPr>
            <a:t>combiantions</a:t>
          </a:r>
          <a:r>
            <a:rPr lang="fr-FR" sz="2000" dirty="0">
              <a:solidFill>
                <a:schemeClr val="tx1"/>
              </a:solidFill>
              <a:latin typeface="Abadi" panose="020B0604020104020204" pitchFamily="34" charset="0"/>
            </a:rPr>
            <a:t> of </a:t>
          </a:r>
          <a:r>
            <a:rPr lang="fr-FR" sz="2000" dirty="0" err="1">
              <a:solidFill>
                <a:schemeClr val="tx1"/>
              </a:solidFill>
              <a:latin typeface="Abadi" panose="020B0604020104020204" pitchFamily="34" charset="0"/>
            </a:rPr>
            <a:t>hyperparameters</a:t>
          </a:r>
          <a:endParaRPr lang="fr-FR" sz="2000" dirty="0">
            <a:solidFill>
              <a:schemeClr val="tx1"/>
            </a:solidFill>
            <a:latin typeface="Abadi" panose="020B0604020104020204" pitchFamily="34" charset="0"/>
          </a:endParaRPr>
        </a:p>
      </dgm:t>
    </dgm:pt>
    <dgm:pt modelId="{FABAC23A-280C-48A1-A146-FFD477D82AE8}" type="parTrans" cxnId="{873C8E4C-9675-4D43-95D2-5E6EF71ACEA3}">
      <dgm:prSet/>
      <dgm:spPr/>
      <dgm:t>
        <a:bodyPr/>
        <a:lstStyle/>
        <a:p>
          <a:endParaRPr lang="fr-FR"/>
        </a:p>
      </dgm:t>
    </dgm:pt>
    <dgm:pt modelId="{64896C03-3F3F-4AF2-B7AB-2C084D818D43}" type="sibTrans" cxnId="{873C8E4C-9675-4D43-95D2-5E6EF71ACEA3}">
      <dgm:prSet/>
      <dgm:spPr/>
      <dgm:t>
        <a:bodyPr/>
        <a:lstStyle/>
        <a:p>
          <a:endParaRPr lang="fr-FR"/>
        </a:p>
      </dgm:t>
    </dgm:pt>
    <dgm:pt modelId="{43D92400-9262-4C46-BDFA-846179E735FD}">
      <dgm:prSet phldrT="[Text]" custT="1"/>
      <dgm:spPr>
        <a:solidFill>
          <a:srgbClr val="00B0F0"/>
        </a:solidFill>
      </dgm:spPr>
      <dgm:t>
        <a:bodyPr/>
        <a:lstStyle/>
        <a:p>
          <a:r>
            <a:rPr lang="fr-FR" sz="2000" dirty="0">
              <a:solidFill>
                <a:schemeClr val="tx1"/>
              </a:solidFill>
              <a:latin typeface="Abadi" panose="020B0604020104020204" pitchFamily="34" charset="0"/>
            </a:rPr>
            <a:t>Evaluation of </a:t>
          </a:r>
          <a:r>
            <a:rPr lang="fr-FR" sz="2000" dirty="0" err="1">
              <a:solidFill>
                <a:schemeClr val="tx1"/>
              </a:solidFill>
              <a:latin typeface="Abadi" panose="020B0604020104020204" pitchFamily="34" charset="0"/>
            </a:rPr>
            <a:t>accuracy</a:t>
          </a:r>
          <a:r>
            <a:rPr lang="fr-FR" sz="2000" dirty="0">
              <a:solidFill>
                <a:schemeClr val="tx1"/>
              </a:solidFill>
              <a:latin typeface="Abadi" panose="020B0604020104020204" pitchFamily="34" charset="0"/>
            </a:rPr>
            <a:t> of </a:t>
          </a:r>
          <a:r>
            <a:rPr lang="fr-FR" sz="2000" dirty="0" err="1">
              <a:solidFill>
                <a:schemeClr val="tx1"/>
              </a:solidFill>
              <a:latin typeface="Abadi" panose="020B0604020104020204" pitchFamily="34" charset="0"/>
            </a:rPr>
            <a:t>each</a:t>
          </a:r>
          <a:r>
            <a:rPr lang="fr-FR" sz="2000" dirty="0">
              <a:solidFill>
                <a:schemeClr val="tx1"/>
              </a:solidFill>
              <a:latin typeface="Abadi" panose="020B0604020104020204" pitchFamily="34" charset="0"/>
            </a:rPr>
            <a:t> model and </a:t>
          </a:r>
          <a:r>
            <a:rPr lang="fr-FR" sz="2000" dirty="0" err="1">
              <a:solidFill>
                <a:schemeClr val="tx1"/>
              </a:solidFill>
              <a:latin typeface="Abadi" panose="020B0604020104020204" pitchFamily="34" charset="0"/>
            </a:rPr>
            <a:t>comparison</a:t>
          </a:r>
          <a:r>
            <a:rPr lang="fr-FR" sz="2000" dirty="0">
              <a:solidFill>
                <a:schemeClr val="tx1"/>
              </a:solidFill>
              <a:latin typeface="Abadi" panose="020B0604020104020204" pitchFamily="34" charset="0"/>
            </a:rPr>
            <a:t> of </a:t>
          </a:r>
          <a:r>
            <a:rPr lang="fr-FR" sz="2000" dirty="0" err="1">
              <a:solidFill>
                <a:schemeClr val="tx1"/>
              </a:solidFill>
              <a:latin typeface="Abadi" panose="020B0604020104020204" pitchFamily="34" charset="0"/>
            </a:rPr>
            <a:t>results</a:t>
          </a:r>
          <a:endParaRPr lang="fr-FR" sz="2000" dirty="0">
            <a:solidFill>
              <a:schemeClr val="tx1"/>
            </a:solidFill>
            <a:latin typeface="Abadi" panose="020B0604020104020204" pitchFamily="34" charset="0"/>
          </a:endParaRPr>
        </a:p>
      </dgm:t>
    </dgm:pt>
    <dgm:pt modelId="{7AFDE15E-0942-4E37-8DBD-D18859609863}" type="parTrans" cxnId="{94A9CB0A-6FFE-442B-82C6-28CBDCB7B9F4}">
      <dgm:prSet/>
      <dgm:spPr/>
      <dgm:t>
        <a:bodyPr/>
        <a:lstStyle/>
        <a:p>
          <a:endParaRPr lang="fr-FR"/>
        </a:p>
      </dgm:t>
    </dgm:pt>
    <dgm:pt modelId="{5A54113D-232F-4BB8-B309-1207E3C88118}" type="sibTrans" cxnId="{94A9CB0A-6FFE-442B-82C6-28CBDCB7B9F4}">
      <dgm:prSet/>
      <dgm:spPr/>
      <dgm:t>
        <a:bodyPr/>
        <a:lstStyle/>
        <a:p>
          <a:endParaRPr lang="fr-FR"/>
        </a:p>
      </dgm:t>
    </dgm:pt>
    <dgm:pt modelId="{5310F60C-B9A1-4A2A-9ACD-E05CECF8B966}" type="pres">
      <dgm:prSet presAssocID="{2E15CDFD-3148-4965-AB55-6929B100133D}" presName="CompostProcess" presStyleCnt="0">
        <dgm:presLayoutVars>
          <dgm:dir/>
          <dgm:resizeHandles val="exact"/>
        </dgm:presLayoutVars>
      </dgm:prSet>
      <dgm:spPr/>
    </dgm:pt>
    <dgm:pt modelId="{8B0FCACA-72A2-4B66-BE02-809FD7EAC163}" type="pres">
      <dgm:prSet presAssocID="{2E15CDFD-3148-4965-AB55-6929B100133D}" presName="arrow" presStyleLbl="bgShp" presStyleIdx="0" presStyleCnt="1"/>
      <dgm:spPr>
        <a:solidFill>
          <a:srgbClr val="002060"/>
        </a:solidFill>
      </dgm:spPr>
    </dgm:pt>
    <dgm:pt modelId="{07D991F4-5B59-423E-A310-1641D7D44306}" type="pres">
      <dgm:prSet presAssocID="{2E15CDFD-3148-4965-AB55-6929B100133D}" presName="linearProcess" presStyleCnt="0"/>
      <dgm:spPr/>
    </dgm:pt>
    <dgm:pt modelId="{98C8232A-2C56-490B-AAEC-170BA0F0520E}" type="pres">
      <dgm:prSet presAssocID="{59C21465-3870-4B76-AAC4-76EEE69E2400}" presName="textNode" presStyleLbl="node1" presStyleIdx="0" presStyleCnt="3">
        <dgm:presLayoutVars>
          <dgm:bulletEnabled val="1"/>
        </dgm:presLayoutVars>
      </dgm:prSet>
      <dgm:spPr/>
    </dgm:pt>
    <dgm:pt modelId="{31E28C03-1430-430C-9AF1-8E131428AFFB}" type="pres">
      <dgm:prSet presAssocID="{F5CA6510-60CA-4F1D-8E79-8588F722F242}" presName="sibTrans" presStyleCnt="0"/>
      <dgm:spPr/>
    </dgm:pt>
    <dgm:pt modelId="{E97FB07A-6E3D-429D-AF17-4C89E08A6B54}" type="pres">
      <dgm:prSet presAssocID="{31FF1DFA-B0C4-4E3E-88B4-3D545621D777}" presName="textNode" presStyleLbl="node1" presStyleIdx="1" presStyleCnt="3">
        <dgm:presLayoutVars>
          <dgm:bulletEnabled val="1"/>
        </dgm:presLayoutVars>
      </dgm:prSet>
      <dgm:spPr/>
    </dgm:pt>
    <dgm:pt modelId="{9A88ADDD-A266-4E5A-A739-5333AB86BF4B}" type="pres">
      <dgm:prSet presAssocID="{64896C03-3F3F-4AF2-B7AB-2C084D818D43}" presName="sibTrans" presStyleCnt="0"/>
      <dgm:spPr/>
    </dgm:pt>
    <dgm:pt modelId="{3A45E2E3-D87C-4A59-8586-FDC7F7A6DC61}" type="pres">
      <dgm:prSet presAssocID="{43D92400-9262-4C46-BDFA-846179E735FD}" presName="textNode" presStyleLbl="node1" presStyleIdx="2" presStyleCnt="3" custLinFactNeighborX="0" custLinFactNeighborY="2937">
        <dgm:presLayoutVars>
          <dgm:bulletEnabled val="1"/>
        </dgm:presLayoutVars>
      </dgm:prSet>
      <dgm:spPr/>
    </dgm:pt>
  </dgm:ptLst>
  <dgm:cxnLst>
    <dgm:cxn modelId="{94A9CB0A-6FFE-442B-82C6-28CBDCB7B9F4}" srcId="{2E15CDFD-3148-4965-AB55-6929B100133D}" destId="{43D92400-9262-4C46-BDFA-846179E735FD}" srcOrd="2" destOrd="0" parTransId="{7AFDE15E-0942-4E37-8DBD-D18859609863}" sibTransId="{5A54113D-232F-4BB8-B309-1207E3C88118}"/>
    <dgm:cxn modelId="{0D078C69-9BE0-4CF6-99F8-3D9FDFFBDA7D}" type="presOf" srcId="{43D92400-9262-4C46-BDFA-846179E735FD}" destId="{3A45E2E3-D87C-4A59-8586-FDC7F7A6DC61}" srcOrd="0" destOrd="0" presId="urn:microsoft.com/office/officeart/2005/8/layout/hProcess9"/>
    <dgm:cxn modelId="{873C8E4C-9675-4D43-95D2-5E6EF71ACEA3}" srcId="{2E15CDFD-3148-4965-AB55-6929B100133D}" destId="{31FF1DFA-B0C4-4E3E-88B4-3D545621D777}" srcOrd="1" destOrd="0" parTransId="{FABAC23A-280C-48A1-A146-FFD477D82AE8}" sibTransId="{64896C03-3F3F-4AF2-B7AB-2C084D818D43}"/>
    <dgm:cxn modelId="{97384658-4687-42FC-A467-17165DA87159}" type="presOf" srcId="{59C21465-3870-4B76-AAC4-76EEE69E2400}" destId="{98C8232A-2C56-490B-AAEC-170BA0F0520E}" srcOrd="0" destOrd="0" presId="urn:microsoft.com/office/officeart/2005/8/layout/hProcess9"/>
    <dgm:cxn modelId="{DF04EA58-F36A-451C-9F95-C063DE398580}" type="presOf" srcId="{31FF1DFA-B0C4-4E3E-88B4-3D545621D777}" destId="{E97FB07A-6E3D-429D-AF17-4C89E08A6B54}" srcOrd="0" destOrd="0" presId="urn:microsoft.com/office/officeart/2005/8/layout/hProcess9"/>
    <dgm:cxn modelId="{053E3C8B-58FC-4743-9535-02992BFF5755}" srcId="{2E15CDFD-3148-4965-AB55-6929B100133D}" destId="{59C21465-3870-4B76-AAC4-76EEE69E2400}" srcOrd="0" destOrd="0" parTransId="{A74D02C4-9FA3-40DC-A201-005C8D788994}" sibTransId="{F5CA6510-60CA-4F1D-8E79-8588F722F242}"/>
    <dgm:cxn modelId="{329FD6F6-FD45-45D5-A0EA-CBA4BB6F9167}" type="presOf" srcId="{2E15CDFD-3148-4965-AB55-6929B100133D}" destId="{5310F60C-B9A1-4A2A-9ACD-E05CECF8B966}" srcOrd="0" destOrd="0" presId="urn:microsoft.com/office/officeart/2005/8/layout/hProcess9"/>
    <dgm:cxn modelId="{774511E7-09C2-4401-B34F-2E60B1A232DA}" type="presParOf" srcId="{5310F60C-B9A1-4A2A-9ACD-E05CECF8B966}" destId="{8B0FCACA-72A2-4B66-BE02-809FD7EAC163}" srcOrd="0" destOrd="0" presId="urn:microsoft.com/office/officeart/2005/8/layout/hProcess9"/>
    <dgm:cxn modelId="{9615E24F-2E90-4005-A127-DF10543121D9}" type="presParOf" srcId="{5310F60C-B9A1-4A2A-9ACD-E05CECF8B966}" destId="{07D991F4-5B59-423E-A310-1641D7D44306}" srcOrd="1" destOrd="0" presId="urn:microsoft.com/office/officeart/2005/8/layout/hProcess9"/>
    <dgm:cxn modelId="{6454E22E-C1F8-4E18-9CD8-7F0FA18E5C69}" type="presParOf" srcId="{07D991F4-5B59-423E-A310-1641D7D44306}" destId="{98C8232A-2C56-490B-AAEC-170BA0F0520E}" srcOrd="0" destOrd="0" presId="urn:microsoft.com/office/officeart/2005/8/layout/hProcess9"/>
    <dgm:cxn modelId="{C5F7318B-C834-42AB-B8FD-4FDD08E8D2AD}" type="presParOf" srcId="{07D991F4-5B59-423E-A310-1641D7D44306}" destId="{31E28C03-1430-430C-9AF1-8E131428AFFB}" srcOrd="1" destOrd="0" presId="urn:microsoft.com/office/officeart/2005/8/layout/hProcess9"/>
    <dgm:cxn modelId="{00F10286-64ED-4343-851C-766A62ED836F}" type="presParOf" srcId="{07D991F4-5B59-423E-A310-1641D7D44306}" destId="{E97FB07A-6E3D-429D-AF17-4C89E08A6B54}" srcOrd="2" destOrd="0" presId="urn:microsoft.com/office/officeart/2005/8/layout/hProcess9"/>
    <dgm:cxn modelId="{B766B1D7-7134-492E-B25D-EAB2FBDF69B6}" type="presParOf" srcId="{07D991F4-5B59-423E-A310-1641D7D44306}" destId="{9A88ADDD-A266-4E5A-A739-5333AB86BF4B}" srcOrd="3" destOrd="0" presId="urn:microsoft.com/office/officeart/2005/8/layout/hProcess9"/>
    <dgm:cxn modelId="{23AC7400-EA32-4CFC-90D1-1F37368C9E25}" type="presParOf" srcId="{07D991F4-5B59-423E-A310-1641D7D44306}" destId="{3A45E2E3-D87C-4A59-8586-FDC7F7A6DC61}"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E68F7-D404-42BB-A835-F540FE6CF0DE}">
      <dsp:nvSpPr>
        <dsp:cNvPr id="0" name=""/>
        <dsp:cNvSpPr/>
      </dsp:nvSpPr>
      <dsp:spPr>
        <a:xfrm>
          <a:off x="6103" y="0"/>
          <a:ext cx="4238198" cy="138809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dirty="0" err="1">
              <a:solidFill>
                <a:schemeClr val="tx1"/>
              </a:solidFill>
              <a:latin typeface="Abadi" panose="020B0604020104020204" pitchFamily="34" charset="0"/>
            </a:rPr>
            <a:t>Request</a:t>
          </a:r>
          <a:r>
            <a:rPr lang="fr-FR" sz="2400" kern="1200" dirty="0">
              <a:solidFill>
                <a:schemeClr val="tx1"/>
              </a:solidFill>
              <a:latin typeface="Abadi" panose="020B0604020104020204" pitchFamily="34" charset="0"/>
            </a:rPr>
            <a:t> API parse the SpaceX launch data</a:t>
          </a:r>
        </a:p>
      </dsp:txBody>
      <dsp:txXfrm>
        <a:off x="46759" y="40656"/>
        <a:ext cx="2740334" cy="1306783"/>
      </dsp:txXfrm>
    </dsp:sp>
    <dsp:sp modelId="{21D4DA2B-3E4D-43B5-9664-D8D838D47183}">
      <dsp:nvSpPr>
        <dsp:cNvPr id="0" name=""/>
        <dsp:cNvSpPr/>
      </dsp:nvSpPr>
      <dsp:spPr>
        <a:xfrm>
          <a:off x="373958" y="1619445"/>
          <a:ext cx="4238198" cy="138809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dirty="0" err="1">
              <a:solidFill>
                <a:schemeClr val="tx1"/>
              </a:solidFill>
            </a:rPr>
            <a:t>Filter</a:t>
          </a:r>
          <a:r>
            <a:rPr lang="fr-FR" sz="2400" kern="1200" dirty="0">
              <a:solidFill>
                <a:schemeClr val="tx1"/>
              </a:solidFill>
            </a:rPr>
            <a:t> data to </a:t>
          </a:r>
          <a:r>
            <a:rPr lang="fr-FR" sz="2400" kern="1200" dirty="0" err="1">
              <a:solidFill>
                <a:schemeClr val="tx1"/>
              </a:solidFill>
            </a:rPr>
            <a:t>only</a:t>
          </a:r>
          <a:r>
            <a:rPr lang="fr-FR" sz="2400" kern="1200" dirty="0">
              <a:solidFill>
                <a:schemeClr val="tx1"/>
              </a:solidFill>
            </a:rPr>
            <a:t> </a:t>
          </a:r>
          <a:r>
            <a:rPr lang="fr-FR" sz="2400" kern="1200" dirty="0" err="1">
              <a:solidFill>
                <a:schemeClr val="tx1"/>
              </a:solidFill>
            </a:rPr>
            <a:t>include</a:t>
          </a:r>
          <a:r>
            <a:rPr lang="fr-FR" sz="2400" kern="1200" dirty="0">
              <a:solidFill>
                <a:schemeClr val="tx1"/>
              </a:solidFill>
            </a:rPr>
            <a:t> Falcon 9 </a:t>
          </a:r>
          <a:r>
            <a:rPr lang="fr-FR" sz="2400" kern="1200" dirty="0" err="1">
              <a:solidFill>
                <a:schemeClr val="tx1"/>
              </a:solidFill>
            </a:rPr>
            <a:t>launches</a:t>
          </a:r>
          <a:endParaRPr lang="fr-FR" sz="2400" kern="1200" dirty="0">
            <a:solidFill>
              <a:schemeClr val="tx1"/>
            </a:solidFill>
          </a:endParaRPr>
        </a:p>
      </dsp:txBody>
      <dsp:txXfrm>
        <a:off x="414614" y="1660101"/>
        <a:ext cx="2880665" cy="1306783"/>
      </dsp:txXfrm>
    </dsp:sp>
    <dsp:sp modelId="{84A7C5C7-3709-41D9-BA0F-B6450985188A}">
      <dsp:nvSpPr>
        <dsp:cNvPr id="0" name=""/>
        <dsp:cNvSpPr/>
      </dsp:nvSpPr>
      <dsp:spPr>
        <a:xfrm>
          <a:off x="747917" y="3238890"/>
          <a:ext cx="4238198" cy="138809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dirty="0">
              <a:solidFill>
                <a:schemeClr val="tx1"/>
              </a:solidFill>
            </a:rPr>
            <a:t>Deal </a:t>
          </a:r>
          <a:r>
            <a:rPr lang="fr-FR" sz="2400" kern="1200" dirty="0" err="1">
              <a:solidFill>
                <a:schemeClr val="tx1"/>
              </a:solidFill>
            </a:rPr>
            <a:t>with</a:t>
          </a:r>
          <a:r>
            <a:rPr lang="fr-FR" sz="2400" kern="1200" dirty="0">
              <a:solidFill>
                <a:schemeClr val="tx1"/>
              </a:solidFill>
            </a:rPr>
            <a:t> </a:t>
          </a:r>
          <a:r>
            <a:rPr lang="fr-FR" sz="2400" kern="1200" dirty="0" err="1">
              <a:solidFill>
                <a:schemeClr val="tx1"/>
              </a:solidFill>
            </a:rPr>
            <a:t>Missing</a:t>
          </a:r>
          <a:r>
            <a:rPr lang="fr-FR" sz="2400" kern="1200" dirty="0">
              <a:solidFill>
                <a:schemeClr val="tx1"/>
              </a:solidFill>
            </a:rPr>
            <a:t> Values</a:t>
          </a:r>
        </a:p>
      </dsp:txBody>
      <dsp:txXfrm>
        <a:off x="788573" y="3279546"/>
        <a:ext cx="2880665" cy="1306783"/>
      </dsp:txXfrm>
    </dsp:sp>
    <dsp:sp modelId="{D26B3B41-1F24-404E-850F-AECBE0BB91F8}">
      <dsp:nvSpPr>
        <dsp:cNvPr id="0" name=""/>
        <dsp:cNvSpPr/>
      </dsp:nvSpPr>
      <dsp:spPr>
        <a:xfrm>
          <a:off x="3335936" y="1052639"/>
          <a:ext cx="902262" cy="902262"/>
        </a:xfrm>
        <a:prstGeom prst="downArrow">
          <a:avLst>
            <a:gd name="adj1" fmla="val 55000"/>
            <a:gd name="adj2" fmla="val 45000"/>
          </a:avLst>
        </a:prstGeom>
        <a:solidFill>
          <a:srgbClr val="00206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3538945" y="1052639"/>
        <a:ext cx="496244" cy="678952"/>
      </dsp:txXfrm>
    </dsp:sp>
    <dsp:sp modelId="{20C81227-F5CA-4541-AB0D-826D8BA9393E}">
      <dsp:nvSpPr>
        <dsp:cNvPr id="0" name=""/>
        <dsp:cNvSpPr/>
      </dsp:nvSpPr>
      <dsp:spPr>
        <a:xfrm>
          <a:off x="3709895" y="2662830"/>
          <a:ext cx="902262" cy="902262"/>
        </a:xfrm>
        <a:prstGeom prst="downArrow">
          <a:avLst>
            <a:gd name="adj1" fmla="val 55000"/>
            <a:gd name="adj2" fmla="val 45000"/>
          </a:avLst>
        </a:prstGeom>
        <a:solidFill>
          <a:srgbClr val="00206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3912904" y="2662830"/>
        <a:ext cx="496244" cy="678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E68F7-D404-42BB-A835-F540FE6CF0DE}">
      <dsp:nvSpPr>
        <dsp:cNvPr id="0" name=""/>
        <dsp:cNvSpPr/>
      </dsp:nvSpPr>
      <dsp:spPr>
        <a:xfrm>
          <a:off x="0" y="0"/>
          <a:ext cx="4238198" cy="138809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latin typeface="Abadi" panose="020B0604020104020204" pitchFamily="34" charset="0"/>
            </a:rPr>
            <a:t>Access the Wikipedia page for the Falcon 9 launch</a:t>
          </a:r>
          <a:endParaRPr lang="fr-FR" sz="2000" kern="1200" dirty="0">
            <a:solidFill>
              <a:schemeClr val="tx1"/>
            </a:solidFill>
            <a:latin typeface="Abadi" panose="020B0604020104020204" pitchFamily="34" charset="0"/>
          </a:endParaRPr>
        </a:p>
      </dsp:txBody>
      <dsp:txXfrm>
        <a:off x="40656" y="40656"/>
        <a:ext cx="2740334" cy="1306783"/>
      </dsp:txXfrm>
    </dsp:sp>
    <dsp:sp modelId="{21D4DA2B-3E4D-43B5-9664-D8D838D47183}">
      <dsp:nvSpPr>
        <dsp:cNvPr id="0" name=""/>
        <dsp:cNvSpPr/>
      </dsp:nvSpPr>
      <dsp:spPr>
        <a:xfrm>
          <a:off x="373958" y="1619445"/>
          <a:ext cx="4238198" cy="138809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latin typeface="Abadi" panose="020B0604020104020204" pitchFamily="34" charset="0"/>
            </a:rPr>
            <a:t>Retrieve the names of all columns/variables by parsing the HTML table header.</a:t>
          </a:r>
          <a:endParaRPr lang="fr-FR" sz="2000" kern="1200" dirty="0">
            <a:solidFill>
              <a:schemeClr val="tx1"/>
            </a:solidFill>
            <a:latin typeface="Abadi" panose="020B0604020104020204" pitchFamily="34" charset="0"/>
          </a:endParaRPr>
        </a:p>
      </dsp:txBody>
      <dsp:txXfrm>
        <a:off x="414614" y="1660101"/>
        <a:ext cx="2880665" cy="1306783"/>
      </dsp:txXfrm>
    </dsp:sp>
    <dsp:sp modelId="{84A7C5C7-3709-41D9-BA0F-B6450985188A}">
      <dsp:nvSpPr>
        <dsp:cNvPr id="0" name=""/>
        <dsp:cNvSpPr/>
      </dsp:nvSpPr>
      <dsp:spPr>
        <a:xfrm>
          <a:off x="747917" y="3238890"/>
          <a:ext cx="4238198" cy="138809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latin typeface="Abadi" panose="020B0604020104020204" pitchFamily="34" charset="0"/>
            </a:rPr>
            <a:t>Construct a data frame by extracting information from the launch HTML tables.</a:t>
          </a:r>
          <a:endParaRPr lang="fr-FR" sz="2000" kern="1200" dirty="0">
            <a:solidFill>
              <a:schemeClr val="tx1"/>
            </a:solidFill>
            <a:latin typeface="Abadi" panose="020B0604020104020204" pitchFamily="34" charset="0"/>
          </a:endParaRPr>
        </a:p>
      </dsp:txBody>
      <dsp:txXfrm>
        <a:off x="788573" y="3279546"/>
        <a:ext cx="2880665" cy="1306783"/>
      </dsp:txXfrm>
    </dsp:sp>
    <dsp:sp modelId="{D26B3B41-1F24-404E-850F-AECBE0BB91F8}">
      <dsp:nvSpPr>
        <dsp:cNvPr id="0" name=""/>
        <dsp:cNvSpPr/>
      </dsp:nvSpPr>
      <dsp:spPr>
        <a:xfrm>
          <a:off x="3335936" y="1052639"/>
          <a:ext cx="902262" cy="902262"/>
        </a:xfrm>
        <a:prstGeom prst="downArrow">
          <a:avLst>
            <a:gd name="adj1" fmla="val 55000"/>
            <a:gd name="adj2" fmla="val 45000"/>
          </a:avLst>
        </a:prstGeom>
        <a:solidFill>
          <a:srgbClr val="00206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3538945" y="1052639"/>
        <a:ext cx="496244" cy="678952"/>
      </dsp:txXfrm>
    </dsp:sp>
    <dsp:sp modelId="{20C81227-F5CA-4541-AB0D-826D8BA9393E}">
      <dsp:nvSpPr>
        <dsp:cNvPr id="0" name=""/>
        <dsp:cNvSpPr/>
      </dsp:nvSpPr>
      <dsp:spPr>
        <a:xfrm>
          <a:off x="3709895" y="2662830"/>
          <a:ext cx="902262" cy="902262"/>
        </a:xfrm>
        <a:prstGeom prst="downArrow">
          <a:avLst>
            <a:gd name="adj1" fmla="val 55000"/>
            <a:gd name="adj2" fmla="val 45000"/>
          </a:avLst>
        </a:prstGeom>
        <a:solidFill>
          <a:srgbClr val="00206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3912904" y="2662830"/>
        <a:ext cx="496244" cy="6789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FCACA-72A2-4B66-BE02-809FD7EAC163}">
      <dsp:nvSpPr>
        <dsp:cNvPr id="0" name=""/>
        <dsp:cNvSpPr/>
      </dsp:nvSpPr>
      <dsp:spPr>
        <a:xfrm>
          <a:off x="778441" y="0"/>
          <a:ext cx="8822338" cy="2955295"/>
        </a:xfrm>
        <a:prstGeom prst="rightArrow">
          <a:avLst/>
        </a:prstGeom>
        <a:solidFill>
          <a:srgbClr val="002060"/>
        </a:solidFill>
        <a:ln>
          <a:noFill/>
        </a:ln>
        <a:effectLst/>
      </dsp:spPr>
      <dsp:style>
        <a:lnRef idx="0">
          <a:scrgbClr r="0" g="0" b="0"/>
        </a:lnRef>
        <a:fillRef idx="1">
          <a:scrgbClr r="0" g="0" b="0"/>
        </a:fillRef>
        <a:effectRef idx="0">
          <a:scrgbClr r="0" g="0" b="0"/>
        </a:effectRef>
        <a:fontRef idx="minor"/>
      </dsp:style>
    </dsp:sp>
    <dsp:sp modelId="{98C8232A-2C56-490B-AAEC-170BA0F0520E}">
      <dsp:nvSpPr>
        <dsp:cNvPr id="0" name=""/>
        <dsp:cNvSpPr/>
      </dsp:nvSpPr>
      <dsp:spPr>
        <a:xfrm>
          <a:off x="0" y="886588"/>
          <a:ext cx="3113766" cy="1182118"/>
        </a:xfrm>
        <a:prstGeom prst="roundRect">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badi" panose="020B0604020104020204" pitchFamily="34" charset="0"/>
            </a:rPr>
            <a:t>Exploratory Data Analysis (EDA) </a:t>
          </a:r>
          <a:endParaRPr lang="fr-FR" sz="1800" kern="1200" dirty="0">
            <a:solidFill>
              <a:schemeClr val="tx1"/>
            </a:solidFill>
          </a:endParaRPr>
        </a:p>
      </dsp:txBody>
      <dsp:txXfrm>
        <a:off x="57706" y="944294"/>
        <a:ext cx="2998354" cy="1066706"/>
      </dsp:txXfrm>
    </dsp:sp>
    <dsp:sp modelId="{E97FB07A-6E3D-429D-AF17-4C89E08A6B54}">
      <dsp:nvSpPr>
        <dsp:cNvPr id="0" name=""/>
        <dsp:cNvSpPr/>
      </dsp:nvSpPr>
      <dsp:spPr>
        <a:xfrm>
          <a:off x="3632727" y="886588"/>
          <a:ext cx="3113766" cy="1182118"/>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err="1">
              <a:solidFill>
                <a:schemeClr val="tx1"/>
              </a:solidFill>
              <a:latin typeface="Abadi" panose="020B0604020104020204" pitchFamily="34" charset="0"/>
            </a:rPr>
            <a:t>Summarize</a:t>
          </a:r>
          <a:endParaRPr lang="fr-FR" sz="2000" kern="1200" dirty="0">
            <a:solidFill>
              <a:schemeClr val="tx1"/>
            </a:solidFill>
            <a:latin typeface="Abadi" panose="020B0604020104020204" pitchFamily="34" charset="0"/>
          </a:endParaRPr>
        </a:p>
      </dsp:txBody>
      <dsp:txXfrm>
        <a:off x="3690433" y="944294"/>
        <a:ext cx="2998354" cy="1066706"/>
      </dsp:txXfrm>
    </dsp:sp>
    <dsp:sp modelId="{3A45E2E3-D87C-4A59-8586-FDC7F7A6DC61}">
      <dsp:nvSpPr>
        <dsp:cNvPr id="0" name=""/>
        <dsp:cNvSpPr/>
      </dsp:nvSpPr>
      <dsp:spPr>
        <a:xfrm>
          <a:off x="7265455" y="921307"/>
          <a:ext cx="3113766" cy="1182118"/>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err="1">
              <a:solidFill>
                <a:schemeClr val="tx1"/>
              </a:solidFill>
              <a:latin typeface="Abadi" panose="020B0604020104020204" pitchFamily="34" charset="0"/>
            </a:rPr>
            <a:t>Creation</a:t>
          </a:r>
          <a:r>
            <a:rPr lang="fr-FR" sz="2000" kern="1200" dirty="0">
              <a:solidFill>
                <a:schemeClr val="tx1"/>
              </a:solidFill>
              <a:latin typeface="Abadi" panose="020B0604020104020204" pitchFamily="34" charset="0"/>
            </a:rPr>
            <a:t> of Landing </a:t>
          </a:r>
          <a:r>
            <a:rPr lang="fr-FR" sz="2000" kern="1200" dirty="0" err="1">
              <a:solidFill>
                <a:schemeClr val="tx1"/>
              </a:solidFill>
              <a:latin typeface="Abadi" panose="020B0604020104020204" pitchFamily="34" charset="0"/>
            </a:rPr>
            <a:t>Outcome</a:t>
          </a:r>
          <a:r>
            <a:rPr lang="fr-FR" sz="2000" kern="1200" dirty="0">
              <a:solidFill>
                <a:schemeClr val="tx1"/>
              </a:solidFill>
              <a:latin typeface="Abadi" panose="020B0604020104020204" pitchFamily="34" charset="0"/>
            </a:rPr>
            <a:t> Label</a:t>
          </a:r>
        </a:p>
      </dsp:txBody>
      <dsp:txXfrm>
        <a:off x="7323161" y="979013"/>
        <a:ext cx="2998354" cy="10667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FCACA-72A2-4B66-BE02-809FD7EAC163}">
      <dsp:nvSpPr>
        <dsp:cNvPr id="0" name=""/>
        <dsp:cNvSpPr/>
      </dsp:nvSpPr>
      <dsp:spPr>
        <a:xfrm>
          <a:off x="778441" y="0"/>
          <a:ext cx="8822338" cy="2955295"/>
        </a:xfrm>
        <a:prstGeom prst="rightArrow">
          <a:avLst/>
        </a:prstGeom>
        <a:solidFill>
          <a:srgbClr val="002060"/>
        </a:solidFill>
        <a:ln>
          <a:noFill/>
        </a:ln>
        <a:effectLst/>
      </dsp:spPr>
      <dsp:style>
        <a:lnRef idx="0">
          <a:scrgbClr r="0" g="0" b="0"/>
        </a:lnRef>
        <a:fillRef idx="1">
          <a:scrgbClr r="0" g="0" b="0"/>
        </a:fillRef>
        <a:effectRef idx="0">
          <a:scrgbClr r="0" g="0" b="0"/>
        </a:effectRef>
        <a:fontRef idx="minor"/>
      </dsp:style>
    </dsp:sp>
    <dsp:sp modelId="{98C8232A-2C56-490B-AAEC-170BA0F0520E}">
      <dsp:nvSpPr>
        <dsp:cNvPr id="0" name=""/>
        <dsp:cNvSpPr/>
      </dsp:nvSpPr>
      <dsp:spPr>
        <a:xfrm>
          <a:off x="570" y="886588"/>
          <a:ext cx="3185351" cy="1182118"/>
        </a:xfrm>
        <a:prstGeom prst="roundRect">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solidFill>
              <a:latin typeface="Abadi" panose="020B0604020104020204" pitchFamily="34" charset="0"/>
            </a:rPr>
            <a:t>Data </a:t>
          </a:r>
          <a:r>
            <a:rPr lang="fr-FR" sz="1800" kern="1200" dirty="0" err="1">
              <a:solidFill>
                <a:schemeClr val="tx1"/>
              </a:solidFill>
              <a:latin typeface="Abadi" panose="020B0604020104020204" pitchFamily="34" charset="0"/>
            </a:rPr>
            <a:t>preparation</a:t>
          </a:r>
          <a:r>
            <a:rPr lang="fr-FR" sz="1800" kern="1200" dirty="0">
              <a:solidFill>
                <a:schemeClr val="tx1"/>
              </a:solidFill>
              <a:latin typeface="Abadi" panose="020B0604020104020204" pitchFamily="34" charset="0"/>
            </a:rPr>
            <a:t> and </a:t>
          </a:r>
          <a:r>
            <a:rPr lang="fr-FR" sz="1800" kern="1200" dirty="0" err="1">
              <a:solidFill>
                <a:schemeClr val="tx1"/>
              </a:solidFill>
              <a:latin typeface="Abadi" panose="020B0604020104020204" pitchFamily="34" charset="0"/>
            </a:rPr>
            <a:t>standardization</a:t>
          </a:r>
          <a:endParaRPr lang="fr-FR" sz="1800" kern="1200" dirty="0">
            <a:solidFill>
              <a:schemeClr val="tx1"/>
            </a:solidFill>
            <a:latin typeface="Abadi" panose="020B0604020104020204" pitchFamily="34" charset="0"/>
          </a:endParaRPr>
        </a:p>
      </dsp:txBody>
      <dsp:txXfrm>
        <a:off x="58276" y="944294"/>
        <a:ext cx="3069939" cy="1066706"/>
      </dsp:txXfrm>
    </dsp:sp>
    <dsp:sp modelId="{E97FB07A-6E3D-429D-AF17-4C89E08A6B54}">
      <dsp:nvSpPr>
        <dsp:cNvPr id="0" name=""/>
        <dsp:cNvSpPr/>
      </dsp:nvSpPr>
      <dsp:spPr>
        <a:xfrm>
          <a:off x="3596935" y="886588"/>
          <a:ext cx="3185351" cy="1182118"/>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chemeClr val="tx1"/>
              </a:solidFill>
              <a:latin typeface="Abadi" panose="020B0604020104020204" pitchFamily="34" charset="0"/>
            </a:rPr>
            <a:t>Split data (test and train), Test of </a:t>
          </a:r>
          <a:r>
            <a:rPr lang="fr-FR" sz="2000" kern="1200" dirty="0" err="1">
              <a:solidFill>
                <a:schemeClr val="tx1"/>
              </a:solidFill>
              <a:latin typeface="Abadi" panose="020B0604020104020204" pitchFamily="34" charset="0"/>
            </a:rPr>
            <a:t>each</a:t>
          </a:r>
          <a:r>
            <a:rPr lang="fr-FR" sz="2000" kern="1200" dirty="0">
              <a:solidFill>
                <a:schemeClr val="tx1"/>
              </a:solidFill>
              <a:latin typeface="Abadi" panose="020B0604020104020204" pitchFamily="34" charset="0"/>
            </a:rPr>
            <a:t> model </a:t>
          </a:r>
          <a:r>
            <a:rPr lang="fr-FR" sz="2000" kern="1200" dirty="0" err="1">
              <a:solidFill>
                <a:schemeClr val="tx1"/>
              </a:solidFill>
              <a:latin typeface="Abadi" panose="020B0604020104020204" pitchFamily="34" charset="0"/>
            </a:rPr>
            <a:t>with</a:t>
          </a:r>
          <a:r>
            <a:rPr lang="fr-FR" sz="2000" kern="1200" dirty="0">
              <a:solidFill>
                <a:schemeClr val="tx1"/>
              </a:solidFill>
              <a:latin typeface="Abadi" panose="020B0604020104020204" pitchFamily="34" charset="0"/>
            </a:rPr>
            <a:t> </a:t>
          </a:r>
          <a:r>
            <a:rPr lang="fr-FR" sz="2000" kern="1200" dirty="0" err="1">
              <a:solidFill>
                <a:schemeClr val="tx1"/>
              </a:solidFill>
              <a:latin typeface="Abadi" panose="020B0604020104020204" pitchFamily="34" charset="0"/>
            </a:rPr>
            <a:t>combiantions</a:t>
          </a:r>
          <a:r>
            <a:rPr lang="fr-FR" sz="2000" kern="1200" dirty="0">
              <a:solidFill>
                <a:schemeClr val="tx1"/>
              </a:solidFill>
              <a:latin typeface="Abadi" panose="020B0604020104020204" pitchFamily="34" charset="0"/>
            </a:rPr>
            <a:t> of </a:t>
          </a:r>
          <a:r>
            <a:rPr lang="fr-FR" sz="2000" kern="1200" dirty="0" err="1">
              <a:solidFill>
                <a:schemeClr val="tx1"/>
              </a:solidFill>
              <a:latin typeface="Abadi" panose="020B0604020104020204" pitchFamily="34" charset="0"/>
            </a:rPr>
            <a:t>hyperparameters</a:t>
          </a:r>
          <a:endParaRPr lang="fr-FR" sz="2000" kern="1200" dirty="0">
            <a:solidFill>
              <a:schemeClr val="tx1"/>
            </a:solidFill>
            <a:latin typeface="Abadi" panose="020B0604020104020204" pitchFamily="34" charset="0"/>
          </a:endParaRPr>
        </a:p>
      </dsp:txBody>
      <dsp:txXfrm>
        <a:off x="3654641" y="944294"/>
        <a:ext cx="3069939" cy="1066706"/>
      </dsp:txXfrm>
    </dsp:sp>
    <dsp:sp modelId="{3A45E2E3-D87C-4A59-8586-FDC7F7A6DC61}">
      <dsp:nvSpPr>
        <dsp:cNvPr id="0" name=""/>
        <dsp:cNvSpPr/>
      </dsp:nvSpPr>
      <dsp:spPr>
        <a:xfrm>
          <a:off x="7193300" y="921307"/>
          <a:ext cx="3185351" cy="1182118"/>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chemeClr val="tx1"/>
              </a:solidFill>
              <a:latin typeface="Abadi" panose="020B0604020104020204" pitchFamily="34" charset="0"/>
            </a:rPr>
            <a:t>Evaluation of </a:t>
          </a:r>
          <a:r>
            <a:rPr lang="fr-FR" sz="2000" kern="1200" dirty="0" err="1">
              <a:solidFill>
                <a:schemeClr val="tx1"/>
              </a:solidFill>
              <a:latin typeface="Abadi" panose="020B0604020104020204" pitchFamily="34" charset="0"/>
            </a:rPr>
            <a:t>accuracy</a:t>
          </a:r>
          <a:r>
            <a:rPr lang="fr-FR" sz="2000" kern="1200" dirty="0">
              <a:solidFill>
                <a:schemeClr val="tx1"/>
              </a:solidFill>
              <a:latin typeface="Abadi" panose="020B0604020104020204" pitchFamily="34" charset="0"/>
            </a:rPr>
            <a:t> of </a:t>
          </a:r>
          <a:r>
            <a:rPr lang="fr-FR" sz="2000" kern="1200" dirty="0" err="1">
              <a:solidFill>
                <a:schemeClr val="tx1"/>
              </a:solidFill>
              <a:latin typeface="Abadi" panose="020B0604020104020204" pitchFamily="34" charset="0"/>
            </a:rPr>
            <a:t>each</a:t>
          </a:r>
          <a:r>
            <a:rPr lang="fr-FR" sz="2000" kern="1200" dirty="0">
              <a:solidFill>
                <a:schemeClr val="tx1"/>
              </a:solidFill>
              <a:latin typeface="Abadi" panose="020B0604020104020204" pitchFamily="34" charset="0"/>
            </a:rPr>
            <a:t> model and </a:t>
          </a:r>
          <a:r>
            <a:rPr lang="fr-FR" sz="2000" kern="1200" dirty="0" err="1">
              <a:solidFill>
                <a:schemeClr val="tx1"/>
              </a:solidFill>
              <a:latin typeface="Abadi" panose="020B0604020104020204" pitchFamily="34" charset="0"/>
            </a:rPr>
            <a:t>comparison</a:t>
          </a:r>
          <a:r>
            <a:rPr lang="fr-FR" sz="2000" kern="1200" dirty="0">
              <a:solidFill>
                <a:schemeClr val="tx1"/>
              </a:solidFill>
              <a:latin typeface="Abadi" panose="020B0604020104020204" pitchFamily="34" charset="0"/>
            </a:rPr>
            <a:t> of </a:t>
          </a:r>
          <a:r>
            <a:rPr lang="fr-FR" sz="2000" kern="1200" dirty="0" err="1">
              <a:solidFill>
                <a:schemeClr val="tx1"/>
              </a:solidFill>
              <a:latin typeface="Abadi" panose="020B0604020104020204" pitchFamily="34" charset="0"/>
            </a:rPr>
            <a:t>results</a:t>
          </a:r>
          <a:endParaRPr lang="fr-FR" sz="2000" kern="1200" dirty="0">
            <a:solidFill>
              <a:schemeClr val="tx1"/>
            </a:solidFill>
            <a:latin typeface="Abadi" panose="020B0604020104020204" pitchFamily="34" charset="0"/>
          </a:endParaRPr>
        </a:p>
      </dsp:txBody>
      <dsp:txXfrm>
        <a:off x="7251006" y="979013"/>
        <a:ext cx="3069939" cy="106670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05694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044324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32594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GOMEZBORIS6/IBM-Coursera-Applied-Capstone-Data-Scienc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GOMEZBORIS6/IBM-Coursera-Applied-Capstone-Data-Science/blob/main/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OMEZBORIS6/IBM-Coursera-Applied-Capstone-Data-Scienc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MEZBORIS6/IBM-Coursera-Applied-Capstone-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OMEZBORIS6/IBM-Coursera-Applied-Capstone-Data-Scienc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OMEZBORIS6/IBM-Coursera-Applied-Capstone-Data-Science/blob/main/Dash_with_plotly.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GOMEZBORIS6/IBM-Coursera-Applied-Capstone-Data-Science/blob/main/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ndex.php?title=List_of_Falcon_9_and_Falcon_Heavy_launches&amp;oldid=1027686922" TargetMode="External"/><Relationship Id="rId3" Type="http://schemas.openxmlformats.org/officeDocument/2006/relationships/image" Target="../media/image3.png"/><Relationship Id="rId7" Type="http://schemas.openxmlformats.org/officeDocument/2006/relationships/hyperlink" Target="https://api.spacexdata.com/v4/cor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GOMEZBORIS6/IBM-Coursera-Applied-Capstone-Data-Scienc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51586"/>
            <a:ext cx="289637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Jean-Baptiste GOMEZ</a:t>
            </a:r>
          </a:p>
          <a:p>
            <a:r>
              <a:rPr lang="en-US" dirty="0">
                <a:solidFill>
                  <a:schemeClr val="bg2"/>
                </a:solidFill>
                <a:latin typeface="Abadi" panose="020B0604020104020204" pitchFamily="34" charset="0"/>
                <a:ea typeface="SF Pro" pitchFamily="2" charset="0"/>
                <a:cs typeface="SF Pro" pitchFamily="2" charset="0"/>
              </a:rPr>
              <a:t>25/03/2023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13860"/>
            <a:ext cx="4656586" cy="45715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from SpaceX launches can also be obtained from Wikipedia for scraping;</a:t>
            </a:r>
          </a:p>
          <a:p>
            <a:pPr>
              <a:lnSpc>
                <a:spcPct val="100000"/>
              </a:lnSpc>
              <a:spcBef>
                <a:spcPts val="1400"/>
              </a:spcBef>
            </a:pPr>
            <a:r>
              <a:rPr lang="en-US" sz="2200" dirty="0">
                <a:solidFill>
                  <a:schemeClr val="accent3">
                    <a:lumMod val="25000"/>
                  </a:schemeClr>
                </a:solidFill>
                <a:latin typeface="Abadi" panose="020B0604020104020204" pitchFamily="34" charset="0"/>
              </a:rPr>
              <a:t>The flowchart specifies the process of retrieving data from Wikipedia, which is then saved for future reference.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Source code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https://github.com/GOMEZBORIS6/IBM-Coursera-Applied-Capstone-Data-Science/blob/main/jupyter-labs-webscraping.ipynb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37C9F263-CD99-1A40-0F72-BD099327C4B0}"/>
              </a:ext>
            </a:extLst>
          </p:cNvPr>
          <p:cNvGraphicFramePr/>
          <p:nvPr>
            <p:extLst>
              <p:ext uri="{D42A27DB-BD31-4B8C-83A1-F6EECF244321}">
                <p14:modId xmlns:p14="http://schemas.microsoft.com/office/powerpoint/2010/main" val="92774287"/>
              </p:ext>
            </p:extLst>
          </p:nvPr>
        </p:nvGraphicFramePr>
        <p:xfrm>
          <a:off x="6385146" y="1358437"/>
          <a:ext cx="4986116" cy="46269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4238"/>
            <a:ext cx="10515600" cy="5382227"/>
          </a:xfrm>
          <a:prstGeom prst="rect">
            <a:avLst/>
          </a:prstGeom>
        </p:spPr>
        <p:txBody>
          <a:bodyPr/>
          <a:lstStyle/>
          <a:p>
            <a:r>
              <a:rPr lang="en-US" sz="2400" dirty="0">
                <a:latin typeface="Abadi" panose="020B0604020104020204" pitchFamily="34" charset="0"/>
              </a:rPr>
              <a:t>First, an Exploratory Data Analysis (EDA) was conducted on the dataset.</a:t>
            </a:r>
          </a:p>
          <a:p>
            <a:r>
              <a:rPr lang="en-US" sz="2400" dirty="0">
                <a:latin typeface="Abadi" panose="020B0604020104020204" pitchFamily="34" charset="0"/>
              </a:rPr>
              <a:t>Then, the number of launches per site, the occurrences of each orbit, and the occurrences of mission outcomes per orbit type were calculated.</a:t>
            </a:r>
          </a:p>
          <a:p>
            <a:r>
              <a:rPr lang="en-US" sz="2400" dirty="0">
                <a:latin typeface="Abadi" panose="020B0604020104020204" pitchFamily="34" charset="0"/>
              </a:rPr>
              <a:t>Finally, the landing outcome label was created based on the information in the Outcome column.</a:t>
            </a:r>
          </a:p>
          <a:p>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sz="1800" dirty="0">
                <a:latin typeface="Abadi" panose="020B0604020104020204" pitchFamily="34" charset="0"/>
              </a:rPr>
              <a:t>Source code : </a:t>
            </a:r>
            <a:r>
              <a:rPr lang="en-US" sz="1800" dirty="0">
                <a:latin typeface="Abadi" panose="020B0604020104020204" pitchFamily="34" charset="0"/>
                <a:hlinkClick r:id="rId3"/>
              </a:rPr>
              <a:t>https://github.com/GOMEZBORIS6/IBM-Coursera-Applied-Capstone-Data-Science/blob/main/labs-jupyter-spacex-data_wrangling_jupyterlite.jupyterlite.ipynb</a:t>
            </a:r>
            <a:endParaRPr lang="en-US" sz="1800" dirty="0">
              <a:latin typeface="Abadi" panose="020B0604020104020204" pitchFamily="34" charset="0"/>
            </a:endParaRPr>
          </a:p>
          <a:p>
            <a:pPr marL="0" indent="0">
              <a:buNone/>
            </a:pPr>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19609C77-F6F8-BFBF-78C2-CD916BCA9EF0}"/>
              </a:ext>
            </a:extLst>
          </p:cNvPr>
          <p:cNvGraphicFramePr/>
          <p:nvPr>
            <p:extLst>
              <p:ext uri="{D42A27DB-BD31-4B8C-83A1-F6EECF244321}">
                <p14:modId xmlns:p14="http://schemas.microsoft.com/office/powerpoint/2010/main" val="3670189072"/>
              </p:ext>
            </p:extLst>
          </p:nvPr>
        </p:nvGraphicFramePr>
        <p:xfrm>
          <a:off x="906389" y="2937008"/>
          <a:ext cx="10379222" cy="2955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5813"/>
            <a:ext cx="10515601" cy="5254906"/>
          </a:xfrm>
          <a:prstGeom prst="rect">
            <a:avLst/>
          </a:prstGeom>
        </p:spPr>
        <p:txBody>
          <a:bodyPr lIns="91440" tIns="45720" rIns="91440" bIns="45720" anchor="t"/>
          <a:lstStyle/>
          <a:p>
            <a:pPr marL="0" indent="0">
              <a:buNone/>
            </a:pPr>
            <a:r>
              <a:rPr lang="en-US" sz="2400" dirty="0">
                <a:latin typeface="Abadi" panose="020B0604020104020204" pitchFamily="34" charset="0"/>
              </a:rPr>
              <a:t>Scatterplots and </a:t>
            </a:r>
            <a:r>
              <a:rPr lang="en-US" sz="2400" dirty="0" err="1">
                <a:latin typeface="Abadi" panose="020B0604020104020204" pitchFamily="34" charset="0"/>
              </a:rPr>
              <a:t>barplots</a:t>
            </a:r>
            <a:r>
              <a:rPr lang="en-US" sz="2400" dirty="0">
                <a:latin typeface="Abadi" panose="020B0604020104020204" pitchFamily="34" charset="0"/>
              </a:rPr>
              <a:t> were utilized for visualizing the correlation between pairs of features in order to conduct data exploration:</a:t>
            </a:r>
          </a:p>
          <a:p>
            <a:pPr lvl="1"/>
            <a:r>
              <a:rPr lang="en-US" sz="2000" dirty="0">
                <a:latin typeface="Abadi" panose="020B0604020104020204" pitchFamily="34" charset="0"/>
              </a:rPr>
              <a:t>Payload Mass X Flight Number, Launch Site X Flight Number, Launch Site X Payload Mass, Orbit and Flight Number, Payload and Orbit.</a:t>
            </a:r>
          </a:p>
          <a:p>
            <a:pPr marL="0" indent="0">
              <a:buNone/>
            </a:pPr>
            <a:endParaRPr lang="en-US" sz="2400" dirty="0">
              <a:latin typeface="Abadi" panose="020B0604020104020204" pitchFamily="34" charset="0"/>
            </a:endParaRPr>
          </a:p>
          <a:p>
            <a:pPr marL="0" indent="0">
              <a:buNone/>
            </a:pPr>
            <a:endParaRPr lang="en-US" sz="2400" dirty="0">
              <a:latin typeface="Abadi" panose="020B0604020104020204" pitchFamily="34" charset="0"/>
            </a:endParaRPr>
          </a:p>
          <a:p>
            <a:pPr marL="0" indent="0">
              <a:buNone/>
            </a:pPr>
            <a:endParaRPr lang="en-US" sz="2400" dirty="0">
              <a:latin typeface="Abadi" panose="020B0604020104020204" pitchFamily="34" charset="0"/>
            </a:endParaRPr>
          </a:p>
          <a:p>
            <a:pPr marL="0" indent="0">
              <a:buNone/>
            </a:pPr>
            <a:endParaRPr lang="en-US" sz="2400" dirty="0">
              <a:latin typeface="Abadi" panose="020B0604020104020204" pitchFamily="34" charset="0"/>
            </a:endParaRPr>
          </a:p>
          <a:p>
            <a:pPr marL="0" indent="0">
              <a:buNone/>
            </a:pPr>
            <a:endParaRPr lang="en-US" sz="2400" dirty="0">
              <a:latin typeface="Abadi" panose="020B0604020104020204" pitchFamily="34" charset="0"/>
            </a:endParaRPr>
          </a:p>
          <a:p>
            <a:pPr marL="0" indent="0">
              <a:buNone/>
            </a:pPr>
            <a:endParaRPr lang="en-US" sz="2400" dirty="0">
              <a:latin typeface="Abadi" panose="020B0604020104020204" pitchFamily="34" charset="0"/>
            </a:endParaRPr>
          </a:p>
          <a:p>
            <a:pPr marL="0" indent="0">
              <a:buNone/>
            </a:pPr>
            <a:endParaRPr lang="en-US" sz="2400" dirty="0">
              <a:latin typeface="Abadi" panose="020B0604020104020204" pitchFamily="34" charset="0"/>
            </a:endParaRPr>
          </a:p>
          <a:p>
            <a:pPr marL="0" indent="0">
              <a:buNone/>
            </a:pPr>
            <a:r>
              <a:rPr lang="en-US" sz="2000" dirty="0">
                <a:latin typeface="Abadi" panose="020B0604020104020204" pitchFamily="34" charset="0"/>
              </a:rPr>
              <a:t>Source code : </a:t>
            </a:r>
            <a:r>
              <a:rPr lang="en-US" sz="2000" dirty="0">
                <a:latin typeface="Abadi" panose="020B0604020104020204" pitchFamily="34" charset="0"/>
                <a:hlinkClick r:id="rId3"/>
              </a:rPr>
              <a:t>https://github.com/GOMEZBORIS6/IBM-Coursera-Applied-Capstone-Data-Science/blob/main/jupyter-labs-eda-dataviz.ipynb.jupyterlite.ipynb</a:t>
            </a:r>
            <a:endParaRPr lang="en-US" sz="2000" dirty="0">
              <a:latin typeface="Abadi" panose="020B0604020104020204" pitchFamily="34" charset="0"/>
            </a:endParaRPr>
          </a:p>
          <a:p>
            <a:pPr marL="0" indent="0">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A272B8A-4D04-BABD-CF70-2B8EB613E099}"/>
              </a:ext>
            </a:extLst>
          </p:cNvPr>
          <p:cNvPicPr>
            <a:picLocks noChangeAspect="1"/>
          </p:cNvPicPr>
          <p:nvPr/>
        </p:nvPicPr>
        <p:blipFill>
          <a:blip r:embed="rId4"/>
          <a:stretch>
            <a:fillRect/>
          </a:stretch>
        </p:blipFill>
        <p:spPr>
          <a:xfrm>
            <a:off x="876243" y="3160042"/>
            <a:ext cx="10303133" cy="243053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111"/>
            <a:ext cx="10515601" cy="4745802"/>
          </a:xfrm>
          <a:prstGeom prst="rect">
            <a:avLst/>
          </a:prstGeom>
        </p:spPr>
        <p:txBody>
          <a:bodyPr lIns="91440" tIns="45720" rIns="91440" bIns="45720" anchor="t"/>
          <a:lstStyle/>
          <a:p>
            <a:pPr marL="0" indent="0">
              <a:buNone/>
            </a:pPr>
            <a:r>
              <a:rPr lang="en-US" sz="2400" dirty="0">
                <a:latin typeface="Abadi" panose="020B0604020104020204" pitchFamily="34" charset="0"/>
              </a:rPr>
              <a:t>The following SQL queries were performed: </a:t>
            </a:r>
          </a:p>
          <a:p>
            <a:pPr lvl="1"/>
            <a:r>
              <a:rPr lang="en-US" sz="1800" dirty="0">
                <a:latin typeface="Abadi" panose="020B0604020104020204" pitchFamily="34" charset="0"/>
              </a:rPr>
              <a:t>Names of the unique launch sites in the space mission;</a:t>
            </a:r>
          </a:p>
          <a:p>
            <a:pPr lvl="1"/>
            <a:r>
              <a:rPr lang="en-US" sz="1800" dirty="0">
                <a:latin typeface="Abadi" panose="020B0604020104020204" pitchFamily="34" charset="0"/>
              </a:rPr>
              <a:t>Top 5 launch sites whose name begin with the string 'CCA’;</a:t>
            </a:r>
          </a:p>
          <a:p>
            <a:pPr lvl="1"/>
            <a:r>
              <a:rPr lang="en-US" sz="1800" dirty="0">
                <a:latin typeface="Abadi" panose="020B0604020104020204" pitchFamily="34" charset="0"/>
              </a:rPr>
              <a:t>Total payload mass carried by boosters launched by NASA (CRS);</a:t>
            </a:r>
          </a:p>
          <a:p>
            <a:pPr lvl="1"/>
            <a:r>
              <a:rPr lang="en-US" sz="1800" dirty="0">
                <a:latin typeface="Abadi" panose="020B0604020104020204" pitchFamily="34" charset="0"/>
              </a:rPr>
              <a:t>Average payload mass carried by booster version F9 v1.1;</a:t>
            </a:r>
          </a:p>
          <a:p>
            <a:pPr lvl="1"/>
            <a:r>
              <a:rPr lang="en-US" sz="1800" dirty="0">
                <a:latin typeface="Abadi" panose="020B0604020104020204" pitchFamily="34" charset="0"/>
              </a:rPr>
              <a:t>Date when the first successful landing outcome in ground pad was achieved;</a:t>
            </a:r>
          </a:p>
          <a:p>
            <a:pPr lvl="1"/>
            <a:r>
              <a:rPr lang="en-US" sz="1800" dirty="0">
                <a:latin typeface="Abadi" panose="020B0604020104020204" pitchFamily="34" charset="0"/>
              </a:rPr>
              <a:t>Names of the boosters which have success in drone ship and have payload mass between 4000 and 6000 kg;</a:t>
            </a:r>
          </a:p>
          <a:p>
            <a:pPr lvl="1"/>
            <a:r>
              <a:rPr lang="en-US" sz="1800" dirty="0">
                <a:latin typeface="Abadi" panose="020B0604020104020204" pitchFamily="34" charset="0"/>
              </a:rPr>
              <a:t>Total number of successful and failure mission outcomes;</a:t>
            </a:r>
          </a:p>
          <a:p>
            <a:pPr lvl="1"/>
            <a:r>
              <a:rPr lang="en-US" sz="1800" dirty="0">
                <a:latin typeface="Abadi" panose="020B0604020104020204" pitchFamily="34" charset="0"/>
              </a:rPr>
              <a:t>Names of the booster versions which have carried the maximum payload mass;</a:t>
            </a:r>
          </a:p>
          <a:p>
            <a:pPr lvl="1"/>
            <a:r>
              <a:rPr lang="en-US" sz="1800" dirty="0">
                <a:latin typeface="Abadi" panose="020B0604020104020204" pitchFamily="34" charset="0"/>
              </a:rPr>
              <a:t>Failed landing outcomes in drone ship, their booster versions;</a:t>
            </a:r>
          </a:p>
          <a:p>
            <a:pPr lvl="1"/>
            <a:r>
              <a:rPr lang="en-US" sz="1800" dirty="0">
                <a:latin typeface="Abadi" panose="020B0604020104020204" pitchFamily="34" charset="0"/>
              </a:rPr>
              <a:t>launch site names for in year 2015; and Rank of the count of landing outcomes (such as Failure (drone ship) or Success (ground pad)) between the date 2010-06-04 and 2017-03-20. </a:t>
            </a:r>
          </a:p>
          <a:p>
            <a:pPr marL="0" indent="0">
              <a:buNone/>
            </a:pPr>
            <a:r>
              <a:rPr lang="en-US" sz="1800" dirty="0">
                <a:latin typeface="Abadi" panose="020B0604020104020204" pitchFamily="34" charset="0"/>
              </a:rPr>
              <a:t>Source code : </a:t>
            </a:r>
            <a:r>
              <a:rPr lang="en-US" sz="1800" dirty="0">
                <a:latin typeface="Abadi" panose="020B0604020104020204" pitchFamily="34" charset="0"/>
                <a:hlinkClick r:id="rId3"/>
              </a:rPr>
              <a:t>https://github.com/GOMEZBORIS6/IBM-Coursera-Applied-Capstone-Data-Science/blob/main/jupyter-labs-eda-sql-coursera_sqllite.ipynb</a:t>
            </a:r>
            <a:endParaRPr lang="en-US" sz="1800" dirty="0">
              <a:latin typeface="Abadi" panose="020B0604020104020204" pitchFamily="34" charset="0"/>
            </a:endParaRPr>
          </a:p>
          <a:p>
            <a:pPr marL="0" indent="0">
              <a:buNone/>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10515600" cy="4858102"/>
          </a:xfrm>
          <a:prstGeom prst="rect">
            <a:avLst/>
          </a:prstGeom>
        </p:spPr>
        <p:txBody>
          <a:bodyPr>
            <a:normAutofit/>
          </a:bodyPr>
          <a:lstStyle/>
          <a:p>
            <a:pPr marL="0" indent="0">
              <a:buNone/>
            </a:pPr>
            <a:r>
              <a:rPr lang="en-US" dirty="0">
                <a:latin typeface="Abadi" panose="020B0604020104020204" pitchFamily="34" charset="0"/>
              </a:rPr>
              <a:t>Folium Maps were employed with markers, circles, lines, and marker clusters to convey information:</a:t>
            </a:r>
          </a:p>
          <a:p>
            <a:pPr lvl="1"/>
            <a:r>
              <a:rPr lang="en-US" dirty="0">
                <a:latin typeface="Abadi" panose="020B0604020104020204" pitchFamily="34" charset="0"/>
              </a:rPr>
              <a:t>Markers were utilized to represent points such as launch sites;</a:t>
            </a:r>
          </a:p>
          <a:p>
            <a:pPr lvl="1"/>
            <a:r>
              <a:rPr lang="en-US" dirty="0">
                <a:latin typeface="Abadi" panose="020B0604020104020204" pitchFamily="34" charset="0"/>
              </a:rPr>
              <a:t>Circles were employed to highlight specific areas around particular coordinates, such as NASA Johnson Space Center;</a:t>
            </a:r>
          </a:p>
          <a:p>
            <a:pPr lvl="1"/>
            <a:r>
              <a:rPr lang="en-US" dirty="0">
                <a:latin typeface="Abadi" panose="020B0604020104020204" pitchFamily="34" charset="0"/>
              </a:rPr>
              <a:t>Marker clusters were used to group events in each coordinate, such as launches at a given launch site;</a:t>
            </a:r>
          </a:p>
          <a:p>
            <a:pPr lvl="1"/>
            <a:r>
              <a:rPr lang="en-US" dirty="0">
                <a:latin typeface="Abadi" panose="020B0604020104020204" pitchFamily="34" charset="0"/>
              </a:rPr>
              <a:t>Lines were utilized to display distances between two coordinates.</a:t>
            </a:r>
          </a:p>
          <a:p>
            <a:pPr marL="457200" lvl="1" indent="0">
              <a:buNone/>
            </a:pPr>
            <a:endParaRPr lang="en-US" dirty="0">
              <a:latin typeface="Abadi" panose="020B0604020104020204" pitchFamily="34" charset="0"/>
            </a:endParaRPr>
          </a:p>
          <a:p>
            <a:pPr marL="0" indent="0">
              <a:buNone/>
            </a:pPr>
            <a:r>
              <a:rPr lang="en-US" sz="2400" dirty="0">
                <a:latin typeface="Abadi" panose="020B0604020104020204" pitchFamily="34" charset="0"/>
              </a:rPr>
              <a:t>Source code : </a:t>
            </a:r>
            <a:r>
              <a:rPr lang="en-US" sz="2400" dirty="0">
                <a:latin typeface="Abadi" panose="020B0604020104020204" pitchFamily="34" charset="0"/>
                <a:hlinkClick r:id="rId3"/>
              </a:rPr>
              <a:t>https://github.com/GOMEZBORIS6/IBM-Coursera-Applied-Capstone-Data-Science/blob/main/lab_jupyter_launch_site_location.jupyterlite.ipynb</a:t>
            </a:r>
            <a:endParaRPr lang="en-US" sz="2400" dirty="0">
              <a:latin typeface="Abadi" panose="020B0604020104020204" pitchFamily="34" charset="0"/>
            </a:endParaRPr>
          </a:p>
          <a:p>
            <a:pPr marL="0" indent="0">
              <a:buNone/>
            </a:pP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9514"/>
            <a:ext cx="10515601" cy="5107697"/>
          </a:xfrm>
          <a:prstGeom prst="rect">
            <a:avLst/>
          </a:prstGeom>
        </p:spPr>
        <p:txBody>
          <a:bodyPr vert="horz" lIns="91440" tIns="45720" rIns="91440" bIns="45720" rtlCol="0" anchor="t">
            <a:normAutofit fontScale="92500" lnSpcReduction="10000"/>
          </a:bodyPr>
          <a:lstStyle/>
          <a:p>
            <a:r>
              <a:rPr lang="en-US" sz="2000" dirty="0">
                <a:latin typeface="Abadi" panose="020B0604020104020204" pitchFamily="34" charset="0"/>
              </a:rPr>
              <a:t>The data was visualized through graphs and plots such as:</a:t>
            </a:r>
          </a:p>
          <a:p>
            <a:pPr lvl="1"/>
            <a:r>
              <a:rPr lang="en-US" sz="1800" dirty="0">
                <a:latin typeface="Abadi" panose="020B0604020104020204" pitchFamily="34" charset="0"/>
              </a:rPr>
              <a:t> The percentage of launches by site</a:t>
            </a:r>
          </a:p>
          <a:p>
            <a:pPr lvl="1"/>
            <a:r>
              <a:rPr lang="en-US" sz="1800" dirty="0">
                <a:latin typeface="Abadi" panose="020B0604020104020204" pitchFamily="34" charset="0"/>
              </a:rPr>
              <a:t> Payload range. </a:t>
            </a:r>
          </a:p>
          <a:p>
            <a:r>
              <a:rPr lang="en-US" sz="2000" dirty="0">
                <a:latin typeface="Abadi" panose="020B0604020104020204" pitchFamily="34" charset="0"/>
              </a:rPr>
              <a:t>This approach enabled a prompt analysis of the relationship between payloads and launch sites, aiding in the identification of the optimal launch site based on payload</a:t>
            </a:r>
            <a:r>
              <a:rPr lang="en-US" sz="2400" dirty="0">
                <a:latin typeface="Abadi" panose="020B0604020104020204" pitchFamily="34" charset="0"/>
              </a:rPr>
              <a:t>.</a:t>
            </a:r>
            <a:endParaRPr lang="en-US" sz="2000" dirty="0">
              <a:latin typeface="Abadi" panose="020B0604020104020204" pitchFamily="34" charset="0"/>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endParaRPr lang="en-US" sz="2400" dirty="0"/>
          </a:p>
          <a:p>
            <a:endParaRPr lang="en-US" sz="2400" dirty="0"/>
          </a:p>
          <a:p>
            <a:endParaRPr lang="en-US" sz="2400" dirty="0"/>
          </a:p>
          <a:p>
            <a:pPr marL="0" indent="0">
              <a:buNone/>
            </a:pPr>
            <a:r>
              <a:rPr lang="en-US" sz="2400" dirty="0">
                <a:latin typeface="Abadi" panose="020B0604020104020204" pitchFamily="34" charset="0"/>
              </a:rPr>
              <a:t>Source code : </a:t>
            </a:r>
            <a:r>
              <a:rPr lang="en-US" sz="2400" dirty="0">
                <a:latin typeface="Abadi" panose="020B0604020104020204" pitchFamily="34" charset="0"/>
                <a:hlinkClick r:id="rId3"/>
              </a:rPr>
              <a:t>https://github.com/GOMEZBORIS6/IBM-Coursera-Applied-Capstone-Data-Science/blob/main/Dash_with_plotly.py</a:t>
            </a:r>
            <a:endParaRPr lang="en-US" sz="24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a:extLst>
              <a:ext uri="{FF2B5EF4-FFF2-40B4-BE49-F238E27FC236}">
                <a16:creationId xmlns:a16="http://schemas.microsoft.com/office/drawing/2014/main" id="{F352DD8A-8282-39E5-B060-CF46C58FE475}"/>
              </a:ext>
            </a:extLst>
          </p:cNvPr>
          <p:cNvPicPr>
            <a:picLocks noChangeAspect="1"/>
          </p:cNvPicPr>
          <p:nvPr/>
        </p:nvPicPr>
        <p:blipFill>
          <a:blip r:embed="rId4"/>
          <a:stretch>
            <a:fillRect/>
          </a:stretch>
        </p:blipFill>
        <p:spPr>
          <a:xfrm>
            <a:off x="770011" y="2835797"/>
            <a:ext cx="10515600" cy="257153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31089"/>
            <a:ext cx="10515601" cy="4845874"/>
          </a:xfrm>
          <a:prstGeom prst="rect">
            <a:avLst/>
          </a:prstGeom>
        </p:spPr>
        <p:txBody>
          <a:bodyPr>
            <a:normAutofit/>
          </a:bodyPr>
          <a:lstStyle/>
          <a:p>
            <a:pPr marL="0" indent="0">
              <a:buNone/>
            </a:pPr>
            <a:r>
              <a:rPr lang="en-US" sz="2400" dirty="0">
                <a:latin typeface="Abadi" panose="020B0604020104020204" pitchFamily="34" charset="0"/>
              </a:rPr>
              <a:t>Four distinct classification models were evaluated and compared, namely logistic regression, support vector machine, decision tree, and k nearest neighbors.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latin typeface="Abadi" panose="020B0604020104020204" pitchFamily="34" charset="0"/>
              </a:rPr>
              <a:t>Source code : </a:t>
            </a:r>
            <a:r>
              <a:rPr lang="en-US" sz="2000" dirty="0">
                <a:latin typeface="Abadi" panose="020B0604020104020204" pitchFamily="34" charset="0"/>
                <a:hlinkClick r:id="rId3"/>
              </a:rPr>
              <a:t>https://github.com/GOMEZBORIS6/IBM-Coursera-Applied-Capstone-Data-Science/blob/main/SpaceX_Machine_Learning_Prediction_Part_5.jupyterlite.ipynb</a:t>
            </a:r>
            <a:endParaRPr lang="en-US" sz="2000" dirty="0">
              <a:latin typeface="Abadi" panose="020B0604020104020204" pitchFamily="34" charset="0"/>
            </a:endParaRPr>
          </a:p>
          <a:p>
            <a:pPr marL="0" indent="0">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06BE850C-C131-D645-8C68-FAC1CB324827}"/>
              </a:ext>
            </a:extLst>
          </p:cNvPr>
          <p:cNvGraphicFramePr/>
          <p:nvPr>
            <p:extLst>
              <p:ext uri="{D42A27DB-BD31-4B8C-83A1-F6EECF244321}">
                <p14:modId xmlns:p14="http://schemas.microsoft.com/office/powerpoint/2010/main" val="2814485399"/>
              </p:ext>
            </p:extLst>
          </p:nvPr>
        </p:nvGraphicFramePr>
        <p:xfrm>
          <a:off x="906389" y="2937008"/>
          <a:ext cx="10379222" cy="2955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42663"/>
            <a:ext cx="10444486" cy="46829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uses 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done to Space X itself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 landing outcome happened in 2015 fiver year after the first launch;</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Almost 100% of mission outcomes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Two booster versions failed at landing in drone ships in 2015: F9 v1.1 B1012 and F9 v1.1 B1015;</a:t>
            </a:r>
          </a:p>
          <a:p>
            <a:pPr lvl="1">
              <a:lnSpc>
                <a:spcPct val="100000"/>
              </a:lnSpc>
              <a:spcBef>
                <a:spcPts val="1400"/>
              </a:spcBef>
            </a:pPr>
            <a:r>
              <a:rPr lang="en-US" sz="1800" dirty="0">
                <a:solidFill>
                  <a:schemeClr val="accent3">
                    <a:lumMod val="25000"/>
                  </a:schemeClr>
                </a:solidFill>
                <a:latin typeface="Abadi" panose="020B0604020104020204" pitchFamily="34" charset="0"/>
              </a:rPr>
              <a:t>The number of landing outcomes became as better as years passed.</a:t>
            </a:r>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4238"/>
            <a:ext cx="10515600" cy="4671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Abadi" panose="020B0604020104020204" pitchFamily="34" charset="0"/>
              </a:rPr>
              <a:t>Interactive analytics facilitated the identification of safety-oriented launch sites, typically located near the sea and equipped with reliable logistic infrastructure. </a:t>
            </a:r>
          </a:p>
          <a:p>
            <a:pPr>
              <a:lnSpc>
                <a:spcPct val="100000"/>
              </a:lnSpc>
              <a:spcBef>
                <a:spcPts val="1400"/>
              </a:spcBef>
            </a:pPr>
            <a:r>
              <a:rPr lang="en-US" sz="2000" dirty="0">
                <a:solidFill>
                  <a:schemeClr val="tx1"/>
                </a:solidFill>
                <a:latin typeface="Abadi" panose="020B0604020104020204" pitchFamily="34" charset="0"/>
              </a:rPr>
              <a:t>Furthermore, the majority of launches are observed to occur at launch sites situated along the east coast.</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94BC5CE-8994-6E53-81C7-1823C3A9A1DD}"/>
              </a:ext>
            </a:extLst>
          </p:cNvPr>
          <p:cNvPicPr>
            <a:picLocks noChangeAspect="1"/>
          </p:cNvPicPr>
          <p:nvPr/>
        </p:nvPicPr>
        <p:blipFill>
          <a:blip r:embed="rId4"/>
          <a:stretch>
            <a:fillRect/>
          </a:stretch>
        </p:blipFill>
        <p:spPr>
          <a:xfrm>
            <a:off x="906389" y="2832550"/>
            <a:ext cx="5189611" cy="3193023"/>
          </a:xfrm>
          <a:prstGeom prst="rect">
            <a:avLst/>
          </a:prstGeom>
        </p:spPr>
      </p:pic>
      <p:pic>
        <p:nvPicPr>
          <p:cNvPr id="6" name="Picture 5">
            <a:extLst>
              <a:ext uri="{FF2B5EF4-FFF2-40B4-BE49-F238E27FC236}">
                <a16:creationId xmlns:a16="http://schemas.microsoft.com/office/drawing/2014/main" id="{6E399C62-2298-6573-1C43-72D78AAB03A5}"/>
              </a:ext>
            </a:extLst>
          </p:cNvPr>
          <p:cNvPicPr>
            <a:picLocks noChangeAspect="1"/>
          </p:cNvPicPr>
          <p:nvPr/>
        </p:nvPicPr>
        <p:blipFill>
          <a:blip r:embed="rId5"/>
          <a:stretch>
            <a:fillRect/>
          </a:stretch>
        </p:blipFill>
        <p:spPr>
          <a:xfrm>
            <a:off x="6161264" y="2832550"/>
            <a:ext cx="5189611" cy="3193024"/>
          </a:xfrm>
          <a:prstGeom prst="rect">
            <a:avLst/>
          </a:prstGeom>
        </p:spPr>
      </p:pic>
    </p:spTree>
    <p:extLst>
      <p:ext uri="{BB962C8B-B14F-4D97-AF65-F5344CB8AC3E}">
        <p14:creationId xmlns:p14="http://schemas.microsoft.com/office/powerpoint/2010/main" val="173265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93134"/>
            <a:ext cx="10515600" cy="4532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outcome of Predictive Analysis revealed that the Decision Tree Classifier model is the most effective in predicting successful landings, with an accuracy exceeding 96%, and a test data accuracy of over 77%.</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C966A58-D115-8DC5-A665-A1D590DDA038}"/>
              </a:ext>
            </a:extLst>
          </p:cNvPr>
          <p:cNvPicPr>
            <a:picLocks noChangeAspect="1"/>
          </p:cNvPicPr>
          <p:nvPr/>
        </p:nvPicPr>
        <p:blipFill>
          <a:blip r:embed="rId4"/>
          <a:stretch>
            <a:fillRect/>
          </a:stretch>
        </p:blipFill>
        <p:spPr>
          <a:xfrm>
            <a:off x="1626805" y="2603943"/>
            <a:ext cx="7540343" cy="3622449"/>
          </a:xfrm>
          <a:prstGeom prst="rect">
            <a:avLst/>
          </a:prstGeom>
        </p:spPr>
      </p:pic>
    </p:spTree>
    <p:extLst>
      <p:ext uri="{BB962C8B-B14F-4D97-AF65-F5344CB8AC3E}">
        <p14:creationId xmlns:p14="http://schemas.microsoft.com/office/powerpoint/2010/main" val="1011911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01694"/>
            <a:ext cx="10687961" cy="1723879"/>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Based on the graph presented, it can be observed that the optimal launch site at present is CCAF5 SLC 40, which has experienced the highest success rate among recent launches. The second and third places are occupied by VAFB SLC 4E and KSC LC 39A, respectively. Additionally, it is evident that the overall success rate has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85EF0D0-5EE4-8A88-2AC4-19D96C52AFE6}"/>
              </a:ext>
            </a:extLst>
          </p:cNvPr>
          <p:cNvPicPr>
            <a:picLocks noChangeAspect="1"/>
          </p:cNvPicPr>
          <p:nvPr/>
        </p:nvPicPr>
        <p:blipFill>
          <a:blip r:embed="rId3"/>
          <a:stretch>
            <a:fillRect/>
          </a:stretch>
        </p:blipFill>
        <p:spPr>
          <a:xfrm>
            <a:off x="770011" y="1331089"/>
            <a:ext cx="10687961" cy="28242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82633"/>
            <a:ext cx="10515601" cy="159871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Payloads weighing over 9,000kg, approximately equivalent to the weight of a school bus, demonstrate a significantly high success rate. However, payloads weighing over 12,000kg can only be feasibly launched from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38EF23A-E0EE-1671-4B39-93CC75C99EA2}"/>
              </a:ext>
            </a:extLst>
          </p:cNvPr>
          <p:cNvPicPr>
            <a:picLocks noChangeAspect="1"/>
          </p:cNvPicPr>
          <p:nvPr/>
        </p:nvPicPr>
        <p:blipFill>
          <a:blip r:embed="rId3"/>
          <a:stretch>
            <a:fillRect/>
          </a:stretch>
        </p:blipFill>
        <p:spPr>
          <a:xfrm>
            <a:off x="770011" y="1505105"/>
            <a:ext cx="10295512" cy="26332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8122" y="1423686"/>
            <a:ext cx="4893867" cy="44700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successful orbits are:</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VLEO exhibits a success rate exceeding 80%, while LFO boasts a success rate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7D93F31-A0B8-ACAA-D214-4A90FF4DEE88}"/>
              </a:ext>
            </a:extLst>
          </p:cNvPr>
          <p:cNvPicPr>
            <a:picLocks noChangeAspect="1"/>
          </p:cNvPicPr>
          <p:nvPr/>
        </p:nvPicPr>
        <p:blipFill>
          <a:blip r:embed="rId3"/>
          <a:stretch>
            <a:fillRect/>
          </a:stretch>
        </p:blipFill>
        <p:spPr>
          <a:xfrm>
            <a:off x="770011" y="1423686"/>
            <a:ext cx="5549766" cy="44700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64597"/>
            <a:ext cx="10515600" cy="121674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Evidently, the success rate has improved over time for all orbits. Furthermore, the recent increase in the frequency of VLEO orbit launches signifies a new business opportunity.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0BA9FEA-A188-4BBB-1347-8DD69D4411E7}"/>
              </a:ext>
            </a:extLst>
          </p:cNvPr>
          <p:cNvPicPr>
            <a:picLocks noChangeAspect="1"/>
          </p:cNvPicPr>
          <p:nvPr/>
        </p:nvPicPr>
        <p:blipFill>
          <a:blip r:embed="rId3"/>
          <a:stretch>
            <a:fillRect/>
          </a:stretch>
        </p:blipFill>
        <p:spPr>
          <a:xfrm>
            <a:off x="838200" y="1412111"/>
            <a:ext cx="10515600" cy="31082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27990"/>
            <a:ext cx="10515599" cy="184099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see that there is no correlation between payload and success rate for the GTO orbit. The ISS orbit, on the other hand, boasts the widest payload range and an impressive success rate. Conversely, there have been relatively few launches to the SO and GEO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102F253-8252-E1F7-07C3-65C99265718C}"/>
              </a:ext>
            </a:extLst>
          </p:cNvPr>
          <p:cNvPicPr>
            <a:picLocks noChangeAspect="1"/>
          </p:cNvPicPr>
          <p:nvPr/>
        </p:nvPicPr>
        <p:blipFill>
          <a:blip r:embed="rId3"/>
          <a:stretch>
            <a:fillRect/>
          </a:stretch>
        </p:blipFill>
        <p:spPr>
          <a:xfrm>
            <a:off x="838200" y="1437579"/>
            <a:ext cx="10515600" cy="24338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74041" y="1523206"/>
            <a:ext cx="4311569" cy="286359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Beginning in 2013, the success rate has been steadily increasing and has continued to do so until 2020. It is likely that the first three years of this period were focused on making necessary adjustments and refining technological advancements.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6178C1-910A-FE12-AB8A-ECCCB0EC7C90}"/>
              </a:ext>
            </a:extLst>
          </p:cNvPr>
          <p:cNvPicPr>
            <a:picLocks noChangeAspect="1"/>
          </p:cNvPicPr>
          <p:nvPr/>
        </p:nvPicPr>
        <p:blipFill>
          <a:blip r:embed="rId3"/>
          <a:stretch>
            <a:fillRect/>
          </a:stretch>
        </p:blipFill>
        <p:spPr>
          <a:xfrm>
            <a:off x="770011" y="1389624"/>
            <a:ext cx="5920156" cy="463594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8410"/>
            <a:ext cx="10515599" cy="39701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available data, there are four launch sites that have been identified.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launch sites have been distinguished by selecting the distinct instances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present within the dataset.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21EB954-FCD6-7F01-279C-8EE4CCDCFEF2}"/>
              </a:ext>
            </a:extLst>
          </p:cNvPr>
          <p:cNvPicPr>
            <a:picLocks noChangeAspect="1"/>
          </p:cNvPicPr>
          <p:nvPr/>
        </p:nvPicPr>
        <p:blipFill>
          <a:blip r:embed="rId3"/>
          <a:stretch>
            <a:fillRect/>
          </a:stretch>
        </p:blipFill>
        <p:spPr>
          <a:xfrm>
            <a:off x="4815068" y="2013996"/>
            <a:ext cx="2604304" cy="228021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5261"/>
            <a:ext cx="10515601" cy="43057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Presented here are five examples of launches that occurred at Cape Canaveral.</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5A83D07-2D4E-146F-936E-C4F68D895879}"/>
              </a:ext>
            </a:extLst>
          </p:cNvPr>
          <p:cNvPicPr>
            <a:picLocks noChangeAspect="1"/>
          </p:cNvPicPr>
          <p:nvPr/>
        </p:nvPicPr>
        <p:blipFill>
          <a:blip r:embed="rId3"/>
          <a:stretch>
            <a:fillRect/>
          </a:stretch>
        </p:blipFill>
        <p:spPr>
          <a:xfrm>
            <a:off x="1039692" y="1981074"/>
            <a:ext cx="10112616" cy="28958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111"/>
            <a:ext cx="10515601" cy="461346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displayed above is determined by summing the payloads associated with codes containing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B7EC621-C765-F3D4-C588-D98C3B473492}"/>
              </a:ext>
            </a:extLst>
          </p:cNvPr>
          <p:cNvPicPr>
            <a:picLocks noChangeAspect="1"/>
          </p:cNvPicPr>
          <p:nvPr/>
        </p:nvPicPr>
        <p:blipFill>
          <a:blip r:embed="rId3"/>
          <a:stretch>
            <a:fillRect/>
          </a:stretch>
        </p:blipFill>
        <p:spPr>
          <a:xfrm>
            <a:off x="5154848" y="2743200"/>
            <a:ext cx="2750661" cy="136581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8962"/>
            <a:ext cx="10627355" cy="46366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 and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including data wrangling, data visualization and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 </a:t>
            </a:r>
          </a:p>
          <a:p>
            <a:pPr lvl="1">
              <a:lnSpc>
                <a:spcPct val="100000"/>
              </a:lnSpc>
              <a:spcBef>
                <a:spcPts val="1400"/>
              </a:spcBef>
            </a:pPr>
            <a:r>
              <a:rPr lang="en-US" sz="1800" dirty="0">
                <a:solidFill>
                  <a:schemeClr val="accent3">
                    <a:lumMod val="25000"/>
                  </a:schemeClr>
                </a:solidFill>
                <a:latin typeface="Abadi" panose="020B0604020104020204" pitchFamily="34" charset="0"/>
              </a:rPr>
              <a:t>Valuable data was collected from public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the best features for predicting the success of launchings were identified.</a:t>
            </a:r>
          </a:p>
          <a:p>
            <a:pPr lvl="1">
              <a:lnSpc>
                <a:spcPct val="100000"/>
              </a:lnSpc>
              <a:spcBef>
                <a:spcPts val="1400"/>
              </a:spcBef>
            </a:pPr>
            <a:r>
              <a:rPr lang="en-US" sz="1800" dirty="0">
                <a:solidFill>
                  <a:schemeClr val="accent3">
                    <a:lumMod val="25000"/>
                  </a:schemeClr>
                </a:solidFill>
                <a:latin typeface="Abadi" panose="020B0604020104020204" pitchFamily="34" charset="0"/>
              </a:rPr>
              <a:t>The most effective model for predicting important characteristics and maximizing opportunities was determined Machine Learning Prediction using all collected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757" y="1400941"/>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selecting data based on booster version and computing the mean payload mass, we arrived at a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53FE0E1-FDAC-135D-6ED0-01F871194B2C}"/>
              </a:ext>
            </a:extLst>
          </p:cNvPr>
          <p:cNvPicPr>
            <a:picLocks noChangeAspect="1"/>
          </p:cNvPicPr>
          <p:nvPr/>
        </p:nvPicPr>
        <p:blipFill>
          <a:blip r:embed="rId3"/>
          <a:stretch>
            <a:fillRect/>
          </a:stretch>
        </p:blipFill>
        <p:spPr>
          <a:xfrm>
            <a:off x="5059589" y="2754775"/>
            <a:ext cx="2336633" cy="12847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367"/>
            <a:ext cx="10515601"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By applying a filter to select only data with successful landing outcomes on a ground pad and finding the earliest date in the dataset, we can identify the first occurrence which happened on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0356800-44E9-1CC1-1FC4-84DE4EA30991}"/>
              </a:ext>
            </a:extLst>
          </p:cNvPr>
          <p:cNvPicPr>
            <a:picLocks noChangeAspect="1"/>
          </p:cNvPicPr>
          <p:nvPr/>
        </p:nvPicPr>
        <p:blipFill>
          <a:blip r:embed="rId3"/>
          <a:stretch>
            <a:fillRect/>
          </a:stretch>
        </p:blipFill>
        <p:spPr>
          <a:xfrm>
            <a:off x="5059590" y="2708476"/>
            <a:ext cx="2382932" cy="130793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687"/>
            <a:ext cx="10399560" cy="44678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After applying the aforementioned filters to select unique booster versions, the resulting set comprises of the following four versions.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2C8739A-DE53-C772-4FB0-3AAD3C3ADE7A}"/>
              </a:ext>
            </a:extLst>
          </p:cNvPr>
          <p:cNvPicPr>
            <a:picLocks noChangeAspect="1"/>
          </p:cNvPicPr>
          <p:nvPr/>
        </p:nvPicPr>
        <p:blipFill>
          <a:blip r:embed="rId3"/>
          <a:stretch>
            <a:fillRect/>
          </a:stretch>
        </p:blipFill>
        <p:spPr>
          <a:xfrm>
            <a:off x="5036728" y="2580971"/>
            <a:ext cx="2440518" cy="19513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962"/>
            <a:ext cx="10515601" cy="4636611"/>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By grouping mission outcomes and tallying the number of records in each group, we obtained the summary presented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0E19C98-5FA8-17C8-08EA-678CB9B74C9A}"/>
              </a:ext>
            </a:extLst>
          </p:cNvPr>
          <p:cNvPicPr>
            <a:picLocks noChangeAspect="1"/>
          </p:cNvPicPr>
          <p:nvPr/>
        </p:nvPicPr>
        <p:blipFill>
          <a:blip r:embed="rId3"/>
          <a:stretch>
            <a:fillRect/>
          </a:stretch>
        </p:blipFill>
        <p:spPr>
          <a:xfrm>
            <a:off x="3447820" y="2384386"/>
            <a:ext cx="5296359" cy="17990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4182" y="1380967"/>
            <a:ext cx="10411429" cy="452212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following boosters have transported the highest recorded payload masses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5E4725F-4E40-1BFE-23E6-A3685F66F992}"/>
              </a:ext>
            </a:extLst>
          </p:cNvPr>
          <p:cNvPicPr>
            <a:picLocks noChangeAspect="1"/>
          </p:cNvPicPr>
          <p:nvPr/>
        </p:nvPicPr>
        <p:blipFill>
          <a:blip r:embed="rId3"/>
          <a:stretch>
            <a:fillRect/>
          </a:stretch>
        </p:blipFill>
        <p:spPr>
          <a:xfrm>
            <a:off x="2639028" y="1967696"/>
            <a:ext cx="6609144" cy="298626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5665"/>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aforementioned list contains only two instances.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D0013B6-C7B3-9D3E-63CB-D764E17241A3}"/>
              </a:ext>
            </a:extLst>
          </p:cNvPr>
          <p:cNvPicPr>
            <a:picLocks noChangeAspect="1"/>
          </p:cNvPicPr>
          <p:nvPr/>
        </p:nvPicPr>
        <p:blipFill>
          <a:blip r:embed="rId3"/>
          <a:stretch>
            <a:fillRect/>
          </a:stretch>
        </p:blipFill>
        <p:spPr>
          <a:xfrm>
            <a:off x="4228938" y="2488557"/>
            <a:ext cx="3734124" cy="165517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114"/>
            <a:ext cx="10515601" cy="475346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perspective of the data emphasizes the importance of accounting for the instances where "No attempt" was made.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363C654-478C-D25E-D6BC-611EDFCA17B1}"/>
              </a:ext>
            </a:extLst>
          </p:cNvPr>
          <p:cNvPicPr>
            <a:picLocks noChangeAspect="1"/>
          </p:cNvPicPr>
          <p:nvPr/>
        </p:nvPicPr>
        <p:blipFill>
          <a:blip r:embed="rId3"/>
          <a:stretch>
            <a:fillRect/>
          </a:stretch>
        </p:blipFill>
        <p:spPr>
          <a:xfrm>
            <a:off x="3352562" y="2118167"/>
            <a:ext cx="5486875" cy="30325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9985"/>
            <a:ext cx="10515600" cy="4706978"/>
          </a:xfrm>
          <a:prstGeom prst="rect">
            <a:avLst/>
          </a:prstGeom>
        </p:spPr>
        <p:txBody>
          <a:bodyPr lIns="91440" tIns="45720" rIns="91440" bIns="45720" anchor="t">
            <a:normAutofit/>
          </a:bodyPr>
          <a:lstStyle/>
          <a:p>
            <a:pPr marL="0" indent="0">
              <a:buNone/>
            </a:pPr>
            <a:r>
              <a:rPr lang="en-US" sz="2400" dirty="0">
                <a:latin typeface="Abadi" panose="020B0604020104020204" pitchFamily="34" charset="0"/>
              </a:rPr>
              <a:t>The launch sites are located in proximity to the sea, presumably for safety reasons, yet they are not too far away from roads and railroads.</a:t>
            </a:r>
          </a:p>
          <a:p>
            <a:pPr marL="0" indent="0">
              <a:buNone/>
            </a:pPr>
            <a:endParaRPr lang="en-US" sz="2400"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53490571-0F8E-873D-361F-B223890B3AF2}"/>
              </a:ext>
            </a:extLst>
          </p:cNvPr>
          <p:cNvPicPr>
            <a:picLocks noChangeAspect="1"/>
          </p:cNvPicPr>
          <p:nvPr/>
        </p:nvPicPr>
        <p:blipFill>
          <a:blip r:embed="rId3"/>
          <a:stretch>
            <a:fillRect/>
          </a:stretch>
        </p:blipFill>
        <p:spPr>
          <a:xfrm>
            <a:off x="770009" y="2182503"/>
            <a:ext cx="10515601" cy="37321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10" name="Content Placeholder 9">
            <a:extLst>
              <a:ext uri="{FF2B5EF4-FFF2-40B4-BE49-F238E27FC236}">
                <a16:creationId xmlns:a16="http://schemas.microsoft.com/office/drawing/2014/main" id="{9B253EAB-D4CB-820A-1F41-7EBD919EB25C}"/>
              </a:ext>
            </a:extLst>
          </p:cNvPr>
          <p:cNvPicPr>
            <a:picLocks noGrp="1" noChangeAspect="1"/>
          </p:cNvPicPr>
          <p:nvPr>
            <p:ph idx="4294967295"/>
          </p:nvPr>
        </p:nvPicPr>
        <p:blipFill>
          <a:blip r:embed="rId3"/>
          <a:stretch>
            <a:fillRect/>
          </a:stretch>
        </p:blipFill>
        <p:spPr>
          <a:xfrm>
            <a:off x="770011" y="1484453"/>
            <a:ext cx="10515600" cy="3486567"/>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sp>
        <p:nvSpPr>
          <p:cNvPr id="11" name="Rectangle 10">
            <a:extLst>
              <a:ext uri="{FF2B5EF4-FFF2-40B4-BE49-F238E27FC236}">
                <a16:creationId xmlns:a16="http://schemas.microsoft.com/office/drawing/2014/main" id="{E90D983E-9537-1C48-3661-9D7D06398AC9}"/>
              </a:ext>
            </a:extLst>
          </p:cNvPr>
          <p:cNvSpPr/>
          <p:nvPr/>
        </p:nvSpPr>
        <p:spPr>
          <a:xfrm>
            <a:off x="770011" y="5041097"/>
            <a:ext cx="10515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latin typeface="Abadi" panose="020B0604020104020204" pitchFamily="34" charset="0"/>
              </a:rPr>
              <a:t>Successful attempts are denoted by green markers, while red markers represent failed attempts.</a:t>
            </a:r>
            <a:endParaRPr lang="fr-FR"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58410"/>
            <a:ext cx="10399485" cy="4467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The objective is to assess the feasibility of the new company Space Y to compete with Space X.</a:t>
            </a:r>
          </a:p>
          <a:p>
            <a:pPr marL="0" indent="0">
              <a:spcBef>
                <a:spcPts val="1400"/>
              </a:spcBef>
              <a:buNone/>
            </a:pPr>
            <a:r>
              <a:rPr lang="en-US" dirty="0">
                <a:solidFill>
                  <a:schemeClr val="accent3">
                    <a:lumMod val="25000"/>
                  </a:schemeClr>
                </a:solidFill>
                <a:latin typeface="Abadi" panose="020B0604020104020204" pitchFamily="34" charset="0"/>
              </a:rPr>
              <a:t>• Desired answers:</a:t>
            </a:r>
          </a:p>
          <a:p>
            <a:pPr marL="457200" lvl="1" indent="0">
              <a:spcBef>
                <a:spcPts val="1400"/>
              </a:spcBef>
              <a:buNone/>
            </a:pPr>
            <a:r>
              <a:rPr lang="en-US" dirty="0">
                <a:solidFill>
                  <a:schemeClr val="accent3">
                    <a:lumMod val="25000"/>
                  </a:schemeClr>
                </a:solidFill>
                <a:latin typeface="Abadi" panose="020B0604020104020204" pitchFamily="34" charset="0"/>
              </a:rPr>
              <a:t>• The most effective way to estimate the total cost of launches by predicting successful landings of the first stage of rockets.</a:t>
            </a:r>
          </a:p>
          <a:p>
            <a:pPr marL="457200" lvl="1" indent="0">
              <a:spcBef>
                <a:spcPts val="1400"/>
              </a:spcBef>
              <a:buNone/>
            </a:pPr>
            <a:r>
              <a:rPr lang="en-US" dirty="0">
                <a:solidFill>
                  <a:schemeClr val="accent3">
                    <a:lumMod val="25000"/>
                  </a:schemeClr>
                </a:solidFill>
                <a:latin typeface="Abadi" panose="020B0604020104020204" pitchFamily="34" charset="0"/>
              </a:rPr>
              <a:t>• The best location for conducting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58137"/>
            <a:ext cx="10515600" cy="947376"/>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KSC LC-39A launch site boasts favorable logistical attributes, given its close proximity to both rail and road networks, and its relative distance from residential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1F3052A3-C372-285B-AB2F-B9858E94D872}"/>
              </a:ext>
            </a:extLst>
          </p:cNvPr>
          <p:cNvPicPr>
            <a:picLocks noChangeAspect="1"/>
          </p:cNvPicPr>
          <p:nvPr/>
        </p:nvPicPr>
        <p:blipFill>
          <a:blip r:embed="rId3"/>
          <a:stretch>
            <a:fillRect/>
          </a:stretch>
        </p:blipFill>
        <p:spPr>
          <a:xfrm>
            <a:off x="770011" y="1390835"/>
            <a:ext cx="10515600" cy="35207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54905"/>
            <a:ext cx="10515601" cy="92205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location from where launches are conducted appears to be a crucial determinant of mission success.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1A63DC44-AD5A-0EFF-72CD-F7C34BCFD096}"/>
              </a:ext>
            </a:extLst>
          </p:cNvPr>
          <p:cNvPicPr>
            <a:picLocks noChangeAspect="1"/>
          </p:cNvPicPr>
          <p:nvPr/>
        </p:nvPicPr>
        <p:blipFill>
          <a:blip r:embed="rId3"/>
          <a:stretch>
            <a:fillRect/>
          </a:stretch>
        </p:blipFill>
        <p:spPr>
          <a:xfrm>
            <a:off x="770010" y="1452271"/>
            <a:ext cx="10515600" cy="366813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65292"/>
            <a:ext cx="10551583" cy="711670"/>
          </a:xfrm>
          <a:prstGeom prst="rect">
            <a:avLst/>
          </a:prstGeom>
        </p:spPr>
        <p:txBody>
          <a:bodyPr lIns="91440" tIns="45720" rIns="91440" bIns="45720" anchor="t">
            <a:normAutofit/>
          </a:bodyPr>
          <a:lstStyle/>
          <a:p>
            <a:pPr marL="0" indent="0">
              <a:buNone/>
            </a:pPr>
            <a:r>
              <a:rPr lang="en-US" dirty="0"/>
              <a:t>The success rate of launches at this site is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D3B2CFDC-91C3-C97B-8DC8-36020450F462}"/>
              </a:ext>
            </a:extLst>
          </p:cNvPr>
          <p:cNvPicPr>
            <a:picLocks noChangeAspect="1"/>
          </p:cNvPicPr>
          <p:nvPr/>
        </p:nvPicPr>
        <p:blipFill>
          <a:blip r:embed="rId3"/>
          <a:stretch>
            <a:fillRect/>
          </a:stretch>
        </p:blipFill>
        <p:spPr>
          <a:xfrm>
            <a:off x="770011" y="1392707"/>
            <a:ext cx="10387983" cy="364227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62309"/>
            <a:ext cx="10651978" cy="1014653"/>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combination of payloads weighing less than 6,000 kg and FT boosters is the most successful. The available data is insufficient to accurately assess the risk associated with launches of payloads exceeding 7,000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sz="3700" dirty="0" err="1">
                <a:solidFill>
                  <a:srgbClr val="0B49CB"/>
                </a:solidFill>
                <a:latin typeface="Abadi"/>
              </a:rPr>
              <a:t>Payload</a:t>
            </a:r>
            <a:r>
              <a:rPr lang="fr-FR" sz="3700" dirty="0">
                <a:solidFill>
                  <a:srgbClr val="0B49CB"/>
                </a:solidFill>
                <a:latin typeface="Abadi"/>
              </a:rPr>
              <a:t> vs. Launch </a:t>
            </a:r>
            <a:r>
              <a:rPr lang="fr-FR" sz="3700" dirty="0" err="1">
                <a:solidFill>
                  <a:srgbClr val="0B49CB"/>
                </a:solidFill>
                <a:latin typeface="Abadi"/>
              </a:rPr>
              <a:t>Outcome</a:t>
            </a:r>
            <a:endParaRPr lang="en-US" sz="3700" dirty="0">
              <a:solidFill>
                <a:srgbClr val="0B49CB"/>
              </a:solidFill>
              <a:latin typeface="Abadi"/>
            </a:endParaRPr>
          </a:p>
        </p:txBody>
      </p:sp>
      <p:pic>
        <p:nvPicPr>
          <p:cNvPr id="4" name="Picture 3">
            <a:extLst>
              <a:ext uri="{FF2B5EF4-FFF2-40B4-BE49-F238E27FC236}">
                <a16:creationId xmlns:a16="http://schemas.microsoft.com/office/drawing/2014/main" id="{5596B0CA-8596-38C1-64B1-E3D34CA6C932}"/>
              </a:ext>
            </a:extLst>
          </p:cNvPr>
          <p:cNvPicPr>
            <a:picLocks noChangeAspect="1"/>
          </p:cNvPicPr>
          <p:nvPr/>
        </p:nvPicPr>
        <p:blipFill>
          <a:blip r:embed="rId3"/>
          <a:stretch>
            <a:fillRect/>
          </a:stretch>
        </p:blipFill>
        <p:spPr>
          <a:xfrm>
            <a:off x="770011" y="1413624"/>
            <a:ext cx="5325989" cy="3665249"/>
          </a:xfrm>
          <a:prstGeom prst="rect">
            <a:avLst/>
          </a:prstGeom>
        </p:spPr>
      </p:pic>
      <p:pic>
        <p:nvPicPr>
          <p:cNvPr id="7" name="Picture 6">
            <a:extLst>
              <a:ext uri="{FF2B5EF4-FFF2-40B4-BE49-F238E27FC236}">
                <a16:creationId xmlns:a16="http://schemas.microsoft.com/office/drawing/2014/main" id="{56450ED6-E790-79CB-4F42-3FE96FB5F61D}"/>
              </a:ext>
            </a:extLst>
          </p:cNvPr>
          <p:cNvPicPr>
            <a:picLocks noChangeAspect="1"/>
          </p:cNvPicPr>
          <p:nvPr/>
        </p:nvPicPr>
        <p:blipFill>
          <a:blip r:embed="rId4"/>
          <a:stretch>
            <a:fillRect/>
          </a:stretch>
        </p:blipFill>
        <p:spPr>
          <a:xfrm>
            <a:off x="6194540" y="1413624"/>
            <a:ext cx="5227449" cy="36652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31983" y="1422356"/>
            <a:ext cx="5325989" cy="4087191"/>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Four classification models were evaluated and their corresponding accuracies are presented in the accompanying plot. The Decision Tree Classifier exhibited the highest classification accuracy, surpassing 96%.</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FEFAB1ED-C9C4-1AD2-913C-C32CEA85150D}"/>
              </a:ext>
            </a:extLst>
          </p:cNvPr>
          <p:cNvPicPr>
            <a:picLocks noChangeAspect="1"/>
          </p:cNvPicPr>
          <p:nvPr/>
        </p:nvPicPr>
        <p:blipFill>
          <a:blip r:embed="rId3"/>
          <a:stretch>
            <a:fillRect/>
          </a:stretch>
        </p:blipFill>
        <p:spPr>
          <a:xfrm>
            <a:off x="770011" y="1527857"/>
            <a:ext cx="5133078" cy="39816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55443" y="1523206"/>
            <a:ext cx="4802529" cy="4427604"/>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accuracy of a Decision Tree Classifier can be demonstrated by examining the Confusion Matrix, which reveals a high number of false negatives and true negatives relative to True  positives and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 Classifier</a:t>
            </a:r>
            <a:endParaRPr lang="en-US" dirty="0">
              <a:solidFill>
                <a:srgbClr val="0B49CB"/>
              </a:solidFill>
            </a:endParaRPr>
          </a:p>
        </p:txBody>
      </p:sp>
      <p:pic>
        <p:nvPicPr>
          <p:cNvPr id="7" name="Picture 6">
            <a:extLst>
              <a:ext uri="{FF2B5EF4-FFF2-40B4-BE49-F238E27FC236}">
                <a16:creationId xmlns:a16="http://schemas.microsoft.com/office/drawing/2014/main" id="{BFE7AE6E-0E72-37D2-41F4-CF84CCBA7AB4}"/>
              </a:ext>
            </a:extLst>
          </p:cNvPr>
          <p:cNvPicPr>
            <a:picLocks noChangeAspect="1"/>
          </p:cNvPicPr>
          <p:nvPr/>
        </p:nvPicPr>
        <p:blipFill>
          <a:blip r:embed="rId3"/>
          <a:stretch>
            <a:fillRect/>
          </a:stretch>
        </p:blipFill>
        <p:spPr>
          <a:xfrm>
            <a:off x="944310" y="1523206"/>
            <a:ext cx="5372566" cy="44276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412112"/>
            <a:ext cx="10551583" cy="4613462"/>
          </a:xfrm>
          <a:prstGeom prst="rect">
            <a:avLst/>
          </a:prstGeom>
        </p:spPr>
        <p:txBody>
          <a:bodyPr>
            <a:normAutofit/>
          </a:bodyPr>
          <a:lstStyle/>
          <a:p>
            <a:pPr marL="0" indent="0" algn="just">
              <a:lnSpc>
                <a:spcPct val="100000"/>
              </a:lnSpc>
              <a:spcBef>
                <a:spcPts val="1400"/>
              </a:spcBef>
              <a:buNone/>
            </a:pPr>
            <a:r>
              <a:rPr lang="en-US" dirty="0">
                <a:solidFill>
                  <a:schemeClr val="accent3">
                    <a:lumMod val="25000"/>
                  </a:schemeClr>
                </a:solidFill>
                <a:latin typeface="Abadi" panose="020B0604020104020204" pitchFamily="34" charset="0"/>
              </a:rPr>
              <a:t>Throughout the analysis process, various data sources were examined, leading to refined conclusions. The data suggests that the optimal launch site is KSC LC-39A and that launches of payloads exceeding 7,000kg are less hazardous. While most missions are successful, successful landings appear to be improving over time due to advancements in processes and rockets. To enhance profits, a Decision Tree Classifier could be utilized to predict successful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enhance the accuracy of model testing, it is crucial to establish a value for the "</a:t>
            </a:r>
            <a:r>
              <a:rPr lang="en-US" sz="2000" dirty="0" err="1">
                <a:solidFill>
                  <a:schemeClr val="accent3">
                    <a:lumMod val="25000"/>
                  </a:schemeClr>
                </a:solidFill>
                <a:latin typeface="Courier New" panose="02070309020205020404" pitchFamily="49" charset="0"/>
                <a:cs typeface="Courier New" panose="02070309020205020404" pitchFamily="49" charset="0"/>
              </a:rPr>
              <a:t>np.random.seed</a:t>
            </a:r>
            <a:r>
              <a:rPr lang="en-US" sz="2200" dirty="0">
                <a:solidFill>
                  <a:schemeClr val="accent3">
                    <a:lumMod val="25000"/>
                  </a:schemeClr>
                </a:solidFill>
                <a:latin typeface="Abadi" panose="020B0604020104020204" pitchFamily="34" charset="0"/>
              </a:rPr>
              <a:t>" variable.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Additionally, due to Folium's inability to display maps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screenshots were captured instead.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439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from Space X was obtained from 2 sources:</a:t>
            </a:r>
          </a:p>
          <a:p>
            <a:pPr marL="457200" lvl="1" indent="0">
              <a:lnSpc>
                <a:spcPct val="120000"/>
              </a:lnSpc>
              <a:spcBef>
                <a:spcPts val="1400"/>
              </a:spcBef>
              <a:buNone/>
            </a:pPr>
            <a:r>
              <a:rPr lang="en-US" sz="7600" dirty="0">
                <a:solidFill>
                  <a:schemeClr val="tx1"/>
                </a:solidFill>
                <a:latin typeface="Abadi"/>
              </a:rPr>
              <a:t>	• Space X API : </a:t>
            </a:r>
            <a:r>
              <a:rPr lang="en-US" sz="7600" dirty="0">
                <a:solidFill>
                  <a:schemeClr val="tx1"/>
                </a:solidFill>
                <a:latin typeface="Abadi"/>
                <a:hlinkClick r:id="rId4"/>
              </a:rPr>
              <a:t>https://api.spacexdata.com/v4/rockets/</a:t>
            </a:r>
            <a:r>
              <a:rPr lang="en-US" sz="7600" dirty="0">
                <a:solidFill>
                  <a:schemeClr val="tx1"/>
                </a:solidFill>
                <a:latin typeface="Abadi"/>
              </a:rPr>
              <a:t> </a:t>
            </a:r>
          </a:p>
          <a:p>
            <a:pPr marL="457200" lvl="1" indent="0">
              <a:lnSpc>
                <a:spcPct val="120000"/>
              </a:lnSpc>
              <a:spcBef>
                <a:spcPts val="1400"/>
              </a:spcBef>
              <a:buNone/>
            </a:pPr>
            <a:r>
              <a:rPr lang="en-US" sz="7600" dirty="0">
                <a:solidFill>
                  <a:schemeClr val="tx1"/>
                </a:solidFill>
                <a:latin typeface="Abadi"/>
              </a:rPr>
              <a:t>		         </a:t>
            </a:r>
            <a:r>
              <a:rPr lang="en-US" sz="7600" dirty="0">
                <a:solidFill>
                  <a:schemeClr val="tx1"/>
                </a:solidFill>
                <a:latin typeface="Abadi"/>
                <a:hlinkClick r:id="rId5"/>
              </a:rPr>
              <a:t>https://api.spacexdata.com/v4/launchpads/</a:t>
            </a:r>
            <a:endParaRPr lang="en-US" sz="7600" dirty="0">
              <a:solidFill>
                <a:schemeClr val="tx1"/>
              </a:solidFill>
              <a:latin typeface="Abadi"/>
            </a:endParaRPr>
          </a:p>
          <a:p>
            <a:pPr marL="457200" lvl="1" indent="0">
              <a:lnSpc>
                <a:spcPct val="120000"/>
              </a:lnSpc>
              <a:spcBef>
                <a:spcPts val="1400"/>
              </a:spcBef>
              <a:buNone/>
            </a:pPr>
            <a:r>
              <a:rPr lang="en-US" sz="7600" dirty="0">
                <a:solidFill>
                  <a:schemeClr val="tx1"/>
                </a:solidFill>
                <a:latin typeface="Abadi"/>
              </a:rPr>
              <a:t>		         </a:t>
            </a:r>
            <a:r>
              <a:rPr lang="en-US" sz="7600" dirty="0">
                <a:solidFill>
                  <a:schemeClr val="tx1"/>
                </a:solidFill>
                <a:latin typeface="Abadi"/>
                <a:hlinkClick r:id="rId6"/>
              </a:rPr>
              <a:t>https://api.spacexdata.com/v4/payloads/</a:t>
            </a:r>
            <a:endParaRPr lang="en-US" sz="7600" dirty="0">
              <a:solidFill>
                <a:schemeClr val="tx1"/>
              </a:solidFill>
              <a:latin typeface="Abadi"/>
            </a:endParaRPr>
          </a:p>
          <a:p>
            <a:pPr marL="457200" lvl="1" indent="0">
              <a:lnSpc>
                <a:spcPct val="120000"/>
              </a:lnSpc>
              <a:spcBef>
                <a:spcPts val="1400"/>
              </a:spcBef>
              <a:buNone/>
            </a:pPr>
            <a:r>
              <a:rPr lang="en-US" sz="7600" dirty="0">
                <a:solidFill>
                  <a:schemeClr val="tx1"/>
                </a:solidFill>
                <a:latin typeface="Abadi"/>
              </a:rPr>
              <a:t>		         </a:t>
            </a:r>
            <a:r>
              <a:rPr lang="en-US" sz="7600" dirty="0">
                <a:solidFill>
                  <a:schemeClr val="tx1"/>
                </a:solidFill>
                <a:latin typeface="Abadi"/>
                <a:hlinkClick r:id="rId7"/>
              </a:rPr>
              <a:t>https://api.spacexdata.com/v4/cores/</a:t>
            </a:r>
            <a:endParaRPr lang="en-US" sz="7600" dirty="0">
              <a:solidFill>
                <a:schemeClr val="tx1"/>
              </a:solidFill>
              <a:latin typeface="Abadi"/>
            </a:endParaRPr>
          </a:p>
          <a:p>
            <a:pPr marL="457200" lvl="1" indent="0">
              <a:lnSpc>
                <a:spcPct val="120000"/>
              </a:lnSpc>
              <a:spcBef>
                <a:spcPts val="1400"/>
              </a:spcBef>
              <a:buNone/>
            </a:pPr>
            <a:endParaRPr lang="en-US" sz="7600" dirty="0">
              <a:solidFill>
                <a:schemeClr val="tx1"/>
              </a:solidFill>
              <a:latin typeface="Abadi"/>
            </a:endParaRPr>
          </a:p>
          <a:p>
            <a:pPr lvl="2">
              <a:lnSpc>
                <a:spcPct val="120000"/>
              </a:lnSpc>
              <a:spcBef>
                <a:spcPts val="1400"/>
              </a:spcBef>
            </a:pPr>
            <a:r>
              <a:rPr lang="en-US" sz="6800" dirty="0" err="1">
                <a:solidFill>
                  <a:schemeClr val="tx1"/>
                </a:solidFill>
                <a:latin typeface="Abadi"/>
              </a:rPr>
              <a:t>WebScraping</a:t>
            </a:r>
            <a:r>
              <a:rPr lang="en-US" sz="6800" dirty="0">
                <a:solidFill>
                  <a:schemeClr val="tx1"/>
                </a:solidFill>
                <a:latin typeface="Abadi"/>
              </a:rPr>
              <a:t>: </a:t>
            </a:r>
            <a:r>
              <a:rPr lang="en-US" sz="6800" dirty="0">
                <a:solidFill>
                  <a:schemeClr val="tx1"/>
                </a:solidFill>
                <a:latin typeface="Abadi"/>
                <a:hlinkClick r:id="rId8"/>
              </a:rPr>
              <a:t>https://en.wikipedia.org/w/index.php?title=List_of_Falcon_9_and_Falcon_Heavy_launches&amp;oldid=1027686922</a:t>
            </a:r>
            <a:endParaRPr lang="en-US" sz="68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68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000" dirty="0">
                <a:solidFill>
                  <a:schemeClr val="accent3">
                    <a:lumMod val="25000"/>
                  </a:schemeClr>
                </a:solidFill>
                <a:latin typeface="Abadi"/>
              </a:rPr>
              <a:t>Collected data was enriched by creating a landing outcome label based on outcome data </a:t>
            </a:r>
            <a:r>
              <a:rPr lang="en-US" sz="8400" dirty="0">
                <a:solidFill>
                  <a:schemeClr val="accent3">
                    <a:lumMod val="25000"/>
                  </a:schemeClr>
                </a:solidFill>
                <a:latin typeface="Abadi"/>
              </a:rPr>
              <a:t>after summarizing and analyzing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05806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latin typeface="Abadi" panose="020B0604020104020204" pitchFamily="34" charset="0"/>
              </a:rPr>
              <a:t>Data sets were collected from Space X API and from Wikipedia using web scraping technics like </a:t>
            </a:r>
            <a:r>
              <a:rPr lang="en-US" dirty="0" err="1">
                <a:latin typeface="Abadi" panose="020B0604020104020204" pitchFamily="34" charset="0"/>
              </a:rPr>
              <a:t>BeautifulSoup</a:t>
            </a:r>
            <a:r>
              <a:rPr lang="en-US" dirty="0">
                <a:latin typeface="Abadi" panose="020B0604020104020204" pitchFamily="34" charset="0"/>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58437"/>
            <a:ext cx="4640263" cy="4626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SpaceX has made available a public API that allows for the retrieval and utilization of data;</a:t>
            </a:r>
          </a:p>
          <a:p>
            <a:r>
              <a:rPr lang="en-US" sz="2200" dirty="0">
                <a:latin typeface="Abadi" panose="020B0604020104020204" pitchFamily="34" charset="0"/>
              </a:rPr>
              <a:t>This API was used according to the flowchart beside and then data is persisted. </a:t>
            </a:r>
          </a:p>
          <a:p>
            <a:pPr marL="0" indent="0">
              <a:buNone/>
            </a:pPr>
            <a:r>
              <a:rPr lang="en-US" sz="2000" dirty="0">
                <a:latin typeface="Abadi" panose="020B0604020104020204" pitchFamily="34" charset="0"/>
              </a:rPr>
              <a:t>Source code:</a:t>
            </a:r>
          </a:p>
          <a:p>
            <a:pPr marL="0" indent="0">
              <a:buNone/>
            </a:pPr>
            <a:r>
              <a:rPr lang="en-US" sz="1800" dirty="0">
                <a:latin typeface="Abadi" panose="020B0604020104020204" pitchFamily="34" charset="0"/>
                <a:hlinkClick r:id="rId3"/>
              </a:rPr>
              <a:t>https://github.com/GOMEZBORIS6/IBM-Coursera-Applied-Capstone-Data-Science/blob/main/jupyter-labs-spacex-data-collection-api.ipynb</a:t>
            </a:r>
            <a:endParaRPr lang="en-US" sz="1800" dirty="0">
              <a:latin typeface="Abadi" panose="020B0604020104020204" pitchFamily="34" charset="0"/>
            </a:endParaRPr>
          </a:p>
          <a:p>
            <a:pPr marL="0" indent="0">
              <a:buNone/>
            </a:pPr>
            <a:endParaRPr lang="en-US" sz="18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AE5B7CE-FBC0-384B-B54E-9493D863474A}"/>
              </a:ext>
            </a:extLst>
          </p:cNvPr>
          <p:cNvGraphicFramePr/>
          <p:nvPr>
            <p:extLst>
              <p:ext uri="{D42A27DB-BD31-4B8C-83A1-F6EECF244321}">
                <p14:modId xmlns:p14="http://schemas.microsoft.com/office/powerpoint/2010/main" val="2247046738"/>
              </p:ext>
            </p:extLst>
          </p:nvPr>
        </p:nvGraphicFramePr>
        <p:xfrm>
          <a:off x="6385146" y="1358437"/>
          <a:ext cx="4986116" cy="46269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397</TotalTime>
  <Words>2508</Words>
  <Application>Microsoft Office PowerPoint</Application>
  <PresentationFormat>Widescreen</PresentationFormat>
  <Paragraphs>332</Paragraphs>
  <Slides>50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boris gomez</cp:lastModifiedBy>
  <cp:revision>200</cp:revision>
  <dcterms:created xsi:type="dcterms:W3CDTF">2021-04-29T18:58:34Z</dcterms:created>
  <dcterms:modified xsi:type="dcterms:W3CDTF">2023-03-25T22:44:09Z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